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0" r:id="rId4"/>
  </p:sldMasterIdLst>
  <p:notesMasterIdLst>
    <p:notesMasterId r:id="rId27"/>
  </p:notesMasterIdLst>
  <p:handoutMasterIdLst>
    <p:handoutMasterId r:id="rId28"/>
  </p:handoutMasterIdLst>
  <p:sldIdLst>
    <p:sldId id="256" r:id="rId5"/>
    <p:sldId id="257" r:id="rId6"/>
    <p:sldId id="272" r:id="rId7"/>
    <p:sldId id="264" r:id="rId8"/>
    <p:sldId id="273" r:id="rId9"/>
    <p:sldId id="263" r:id="rId10"/>
    <p:sldId id="266" r:id="rId11"/>
    <p:sldId id="284" r:id="rId12"/>
    <p:sldId id="285" r:id="rId13"/>
    <p:sldId id="258" r:id="rId14"/>
    <p:sldId id="270" r:id="rId15"/>
    <p:sldId id="271" r:id="rId16"/>
    <p:sldId id="283" r:id="rId17"/>
    <p:sldId id="275" r:id="rId18"/>
    <p:sldId id="277" r:id="rId19"/>
    <p:sldId id="279" r:id="rId20"/>
    <p:sldId id="274" r:id="rId21"/>
    <p:sldId id="280" r:id="rId22"/>
    <p:sldId id="281" r:id="rId23"/>
    <p:sldId id="282" r:id="rId24"/>
    <p:sldId id="259" r:id="rId25"/>
    <p:sldId id="260" r:id="rId26"/>
  </p:sldIdLst>
  <p:sldSz cx="12192000" cy="6858000"/>
  <p:notesSz cx="7104063" cy="10234613"/>
  <p:defaultTextStyle>
    <a:defPPr rtl="0"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6706"/>
    <a:srgbClr val="04291F"/>
    <a:srgbClr val="D2EB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76" autoAdjust="0"/>
    <p:restoredTop sz="85176" autoAdjust="0"/>
  </p:normalViewPr>
  <p:slideViewPr>
    <p:cSldViewPr snapToGrid="0">
      <p:cViewPr>
        <p:scale>
          <a:sx n="66" d="100"/>
          <a:sy n="66" d="100"/>
        </p:scale>
        <p:origin x="408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10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F866C9-4A03-4AD4-8E51-2BAE1EB6D173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 rtlCol="0"/>
        <a:lstStyle/>
        <a:p>
          <a:pPr rtl="0"/>
          <a:endParaRPr lang="en-US"/>
        </a:p>
      </dgm:t>
    </dgm:pt>
    <dgm:pt modelId="{BEC2E38C-B9EA-4AC4-87C3-18C259F9401A}">
      <dgm:prSet/>
      <dgm:spPr/>
      <dgm:t>
        <a:bodyPr rtlCol="0"/>
        <a:lstStyle/>
        <a:p>
          <a:pPr rtl="0"/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How to use Our System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6633E21-2D4F-4D35-A163-AA05ACDE458F}" type="parTrans" cxnId="{34B04A36-AFEA-4CD1-A11B-8FBE8A73338B}">
      <dgm:prSet/>
      <dgm:spPr/>
      <dgm:t>
        <a:bodyPr rtlCol="0"/>
        <a:lstStyle/>
        <a:p>
          <a:pPr rtl="0"/>
          <a:endParaRPr lang="zh-CN" altLang="en-US" sz="18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57D8D46-D708-441A-9A94-08C16FB98397}" type="sibTrans" cxnId="{34B04A36-AFEA-4CD1-A11B-8FBE8A73338B}">
      <dgm:prSet/>
      <dgm:spPr/>
      <dgm:t>
        <a:bodyPr rtlCol="0"/>
        <a:lstStyle/>
        <a:p>
          <a:pPr rtl="0"/>
          <a:endParaRPr lang="zh-CN" altLang="en-US" noProof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C7ABDD8-2116-4572-BFF1-942DE135219B}">
      <dgm:prSet/>
      <dgm:spPr/>
      <dgm:t>
        <a:bodyPr rtlCol="0"/>
        <a:lstStyle/>
        <a:p>
          <a:pPr rtl="0"/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From Design to Implementation 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16469A4-BE2A-4C29-8A52-AB6BAF651012}" type="parTrans" cxnId="{0675954C-3CB5-402E-8880-DDA68CDDB758}">
      <dgm:prSet/>
      <dgm:spPr/>
      <dgm:t>
        <a:bodyPr rtlCol="0"/>
        <a:lstStyle/>
        <a:p>
          <a:pPr rtl="0"/>
          <a:endParaRPr lang="zh-CN" altLang="en-US" sz="18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9BC6248-0FAC-49D0-8357-FB965100BBEE}" type="sibTrans" cxnId="{0675954C-3CB5-402E-8880-DDA68CDDB758}">
      <dgm:prSet/>
      <dgm:spPr/>
      <dgm:t>
        <a:bodyPr rtlCol="0"/>
        <a:lstStyle/>
        <a:p>
          <a:pPr rtl="0"/>
          <a:endParaRPr lang="zh-CN" altLang="en-US" noProof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4509D9E-58EE-4039-82A1-2A79116ACC93}">
      <dgm:prSet/>
      <dgm:spPr/>
      <dgm:t>
        <a:bodyPr rtlCol="0"/>
        <a:lstStyle/>
        <a:p>
          <a:pPr rtl="0"/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Insights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C426BE0-998E-4D28-8838-1C847BD83830}" type="parTrans" cxnId="{E0D91B55-A7CF-4FF4-B08D-DBE20AF8C2FE}">
      <dgm:prSet/>
      <dgm:spPr/>
      <dgm:t>
        <a:bodyPr rtlCol="0"/>
        <a:lstStyle/>
        <a:p>
          <a:pPr rtl="0"/>
          <a:endParaRPr lang="zh-CN" altLang="en-US" sz="18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35B7AB1F-21FF-4FAC-BC26-4D944FC0050D}" type="sibTrans" cxnId="{E0D91B55-A7CF-4FF4-B08D-DBE20AF8C2FE}">
      <dgm:prSet/>
      <dgm:spPr/>
      <dgm:t>
        <a:bodyPr rtlCol="0"/>
        <a:lstStyle/>
        <a:p>
          <a:pPr rtl="0"/>
          <a:endParaRPr lang="zh-CN" altLang="en-US" noProof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DCECF02-56A9-4476-B81E-8F37AB45AB93}" type="pres">
      <dgm:prSet presAssocID="{1AF866C9-4A03-4AD4-8E51-2BAE1EB6D173}" presName="outerComposite" presStyleCnt="0">
        <dgm:presLayoutVars>
          <dgm:chMax val="5"/>
          <dgm:dir/>
          <dgm:resizeHandles val="exact"/>
        </dgm:presLayoutVars>
      </dgm:prSet>
      <dgm:spPr/>
    </dgm:pt>
    <dgm:pt modelId="{19280CE0-BD7E-4CD0-88C1-E2AC02F56F64}" type="pres">
      <dgm:prSet presAssocID="{1AF866C9-4A03-4AD4-8E51-2BAE1EB6D173}" presName="dummyMaxCanvas" presStyleCnt="0">
        <dgm:presLayoutVars/>
      </dgm:prSet>
      <dgm:spPr/>
    </dgm:pt>
    <dgm:pt modelId="{563505CC-86C6-4A86-8BAE-48A0805820BF}" type="pres">
      <dgm:prSet presAssocID="{1AF866C9-4A03-4AD4-8E51-2BAE1EB6D173}" presName="ThreeNodes_1" presStyleLbl="node1" presStyleIdx="0" presStyleCnt="3">
        <dgm:presLayoutVars>
          <dgm:bulletEnabled val="1"/>
        </dgm:presLayoutVars>
      </dgm:prSet>
      <dgm:spPr/>
    </dgm:pt>
    <dgm:pt modelId="{CDD7DCC6-07B8-4487-BDC0-66B2C1AD715B}" type="pres">
      <dgm:prSet presAssocID="{1AF866C9-4A03-4AD4-8E51-2BAE1EB6D173}" presName="ThreeNodes_2" presStyleLbl="node1" presStyleIdx="1" presStyleCnt="3">
        <dgm:presLayoutVars>
          <dgm:bulletEnabled val="1"/>
        </dgm:presLayoutVars>
      </dgm:prSet>
      <dgm:spPr/>
    </dgm:pt>
    <dgm:pt modelId="{F36165E6-04ED-4451-BB6F-47AA139D30E9}" type="pres">
      <dgm:prSet presAssocID="{1AF866C9-4A03-4AD4-8E51-2BAE1EB6D173}" presName="ThreeNodes_3" presStyleLbl="node1" presStyleIdx="2" presStyleCnt="3">
        <dgm:presLayoutVars>
          <dgm:bulletEnabled val="1"/>
        </dgm:presLayoutVars>
      </dgm:prSet>
      <dgm:spPr/>
    </dgm:pt>
    <dgm:pt modelId="{B94B04E8-7E9D-46BA-8AA4-52FD768B7CDF}" type="pres">
      <dgm:prSet presAssocID="{1AF866C9-4A03-4AD4-8E51-2BAE1EB6D173}" presName="ThreeConn_1-2" presStyleLbl="fgAccFollowNode1" presStyleIdx="0" presStyleCnt="2">
        <dgm:presLayoutVars>
          <dgm:bulletEnabled val="1"/>
        </dgm:presLayoutVars>
      </dgm:prSet>
      <dgm:spPr/>
    </dgm:pt>
    <dgm:pt modelId="{6E1FBC75-C776-4C79-B3AE-9246F597526F}" type="pres">
      <dgm:prSet presAssocID="{1AF866C9-4A03-4AD4-8E51-2BAE1EB6D173}" presName="ThreeConn_2-3" presStyleLbl="fgAccFollowNode1" presStyleIdx="1" presStyleCnt="2">
        <dgm:presLayoutVars>
          <dgm:bulletEnabled val="1"/>
        </dgm:presLayoutVars>
      </dgm:prSet>
      <dgm:spPr/>
    </dgm:pt>
    <dgm:pt modelId="{F82A6B28-217F-4F52-92BB-7550EB78ECC5}" type="pres">
      <dgm:prSet presAssocID="{1AF866C9-4A03-4AD4-8E51-2BAE1EB6D173}" presName="ThreeNodes_1_text" presStyleLbl="node1" presStyleIdx="2" presStyleCnt="3">
        <dgm:presLayoutVars>
          <dgm:bulletEnabled val="1"/>
        </dgm:presLayoutVars>
      </dgm:prSet>
      <dgm:spPr/>
    </dgm:pt>
    <dgm:pt modelId="{A8BDA6E2-B20F-4A23-909B-39F66CC414EA}" type="pres">
      <dgm:prSet presAssocID="{1AF866C9-4A03-4AD4-8E51-2BAE1EB6D173}" presName="ThreeNodes_2_text" presStyleLbl="node1" presStyleIdx="2" presStyleCnt="3">
        <dgm:presLayoutVars>
          <dgm:bulletEnabled val="1"/>
        </dgm:presLayoutVars>
      </dgm:prSet>
      <dgm:spPr/>
    </dgm:pt>
    <dgm:pt modelId="{E8DC479B-E97D-4B02-A21D-40A3C85069B0}" type="pres">
      <dgm:prSet presAssocID="{1AF866C9-4A03-4AD4-8E51-2BAE1EB6D173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165DAD09-0BF1-4BB4-B2DF-C0D5FE1E0A37}" type="presOf" srcId="{257D8D46-D708-441A-9A94-08C16FB98397}" destId="{B94B04E8-7E9D-46BA-8AA4-52FD768B7CDF}" srcOrd="0" destOrd="0" presId="urn:microsoft.com/office/officeart/2005/8/layout/vProcess5"/>
    <dgm:cxn modelId="{A1CE0416-3EAE-4431-B78E-F83A040CBF21}" type="presOf" srcId="{6C7ABDD8-2116-4572-BFF1-942DE135219B}" destId="{CDD7DCC6-07B8-4487-BDC0-66B2C1AD715B}" srcOrd="0" destOrd="0" presId="urn:microsoft.com/office/officeart/2005/8/layout/vProcess5"/>
    <dgm:cxn modelId="{DF7B9528-DF90-4644-8F20-1EAB12CE236B}" type="presOf" srcId="{44509D9E-58EE-4039-82A1-2A79116ACC93}" destId="{E8DC479B-E97D-4B02-A21D-40A3C85069B0}" srcOrd="1" destOrd="0" presId="urn:microsoft.com/office/officeart/2005/8/layout/vProcess5"/>
    <dgm:cxn modelId="{B68B472C-C383-42A9-9CCF-54F01EBA4F2A}" type="presOf" srcId="{BEC2E38C-B9EA-4AC4-87C3-18C259F9401A}" destId="{F82A6B28-217F-4F52-92BB-7550EB78ECC5}" srcOrd="1" destOrd="0" presId="urn:microsoft.com/office/officeart/2005/8/layout/vProcess5"/>
    <dgm:cxn modelId="{18DAE32F-8FD5-494E-B66E-337E0E593EED}" type="presOf" srcId="{BEC2E38C-B9EA-4AC4-87C3-18C259F9401A}" destId="{563505CC-86C6-4A86-8BAE-48A0805820BF}" srcOrd="0" destOrd="0" presId="urn:microsoft.com/office/officeart/2005/8/layout/vProcess5"/>
    <dgm:cxn modelId="{34B04A36-AFEA-4CD1-A11B-8FBE8A73338B}" srcId="{1AF866C9-4A03-4AD4-8E51-2BAE1EB6D173}" destId="{BEC2E38C-B9EA-4AC4-87C3-18C259F9401A}" srcOrd="0" destOrd="0" parTransId="{56633E21-2D4F-4D35-A163-AA05ACDE458F}" sibTransId="{257D8D46-D708-441A-9A94-08C16FB98397}"/>
    <dgm:cxn modelId="{0675954C-3CB5-402E-8880-DDA68CDDB758}" srcId="{1AF866C9-4A03-4AD4-8E51-2BAE1EB6D173}" destId="{6C7ABDD8-2116-4572-BFF1-942DE135219B}" srcOrd="1" destOrd="0" parTransId="{616469A4-BE2A-4C29-8A52-AB6BAF651012}" sibTransId="{59BC6248-0FAC-49D0-8357-FB965100BBEE}"/>
    <dgm:cxn modelId="{E0D91B55-A7CF-4FF4-B08D-DBE20AF8C2FE}" srcId="{1AF866C9-4A03-4AD4-8E51-2BAE1EB6D173}" destId="{44509D9E-58EE-4039-82A1-2A79116ACC93}" srcOrd="2" destOrd="0" parTransId="{5C426BE0-998E-4D28-8838-1C847BD83830}" sibTransId="{35B7AB1F-21FF-4FAC-BC26-4D944FC0050D}"/>
    <dgm:cxn modelId="{84DC205A-0116-4221-BFC9-003473571D81}" type="presOf" srcId="{6C7ABDD8-2116-4572-BFF1-942DE135219B}" destId="{A8BDA6E2-B20F-4A23-909B-39F66CC414EA}" srcOrd="1" destOrd="0" presId="urn:microsoft.com/office/officeart/2005/8/layout/vProcess5"/>
    <dgm:cxn modelId="{E4CDA8A0-6E33-4039-8224-6BFC288EC6D8}" type="presOf" srcId="{1AF866C9-4A03-4AD4-8E51-2BAE1EB6D173}" destId="{6DCECF02-56A9-4476-B81E-8F37AB45AB93}" srcOrd="0" destOrd="0" presId="urn:microsoft.com/office/officeart/2005/8/layout/vProcess5"/>
    <dgm:cxn modelId="{7BC213E8-94D0-4D3F-8190-CA710ADBFB8F}" type="presOf" srcId="{44509D9E-58EE-4039-82A1-2A79116ACC93}" destId="{F36165E6-04ED-4451-BB6F-47AA139D30E9}" srcOrd="0" destOrd="0" presId="urn:microsoft.com/office/officeart/2005/8/layout/vProcess5"/>
    <dgm:cxn modelId="{E82C87FC-EA25-44F2-8A11-A310971EC9DE}" type="presOf" srcId="{59BC6248-0FAC-49D0-8357-FB965100BBEE}" destId="{6E1FBC75-C776-4C79-B3AE-9246F597526F}" srcOrd="0" destOrd="0" presId="urn:microsoft.com/office/officeart/2005/8/layout/vProcess5"/>
    <dgm:cxn modelId="{FEAB72C1-D54C-48A8-BC8D-6D759CD04445}" type="presParOf" srcId="{6DCECF02-56A9-4476-B81E-8F37AB45AB93}" destId="{19280CE0-BD7E-4CD0-88C1-E2AC02F56F64}" srcOrd="0" destOrd="0" presId="urn:microsoft.com/office/officeart/2005/8/layout/vProcess5"/>
    <dgm:cxn modelId="{9CE7B485-9056-47C7-B85A-7CB9892373B9}" type="presParOf" srcId="{6DCECF02-56A9-4476-B81E-8F37AB45AB93}" destId="{563505CC-86C6-4A86-8BAE-48A0805820BF}" srcOrd="1" destOrd="0" presId="urn:microsoft.com/office/officeart/2005/8/layout/vProcess5"/>
    <dgm:cxn modelId="{D00161DE-32B8-45FA-BC6F-E1A03DAC03C7}" type="presParOf" srcId="{6DCECF02-56A9-4476-B81E-8F37AB45AB93}" destId="{CDD7DCC6-07B8-4487-BDC0-66B2C1AD715B}" srcOrd="2" destOrd="0" presId="urn:microsoft.com/office/officeart/2005/8/layout/vProcess5"/>
    <dgm:cxn modelId="{8BFF31DF-A371-47C5-9FD4-D9783520311C}" type="presParOf" srcId="{6DCECF02-56A9-4476-B81E-8F37AB45AB93}" destId="{F36165E6-04ED-4451-BB6F-47AA139D30E9}" srcOrd="3" destOrd="0" presId="urn:microsoft.com/office/officeart/2005/8/layout/vProcess5"/>
    <dgm:cxn modelId="{519B3EE0-92F9-4183-BA48-91B7D39F886C}" type="presParOf" srcId="{6DCECF02-56A9-4476-B81E-8F37AB45AB93}" destId="{B94B04E8-7E9D-46BA-8AA4-52FD768B7CDF}" srcOrd="4" destOrd="0" presId="urn:microsoft.com/office/officeart/2005/8/layout/vProcess5"/>
    <dgm:cxn modelId="{CAA193B7-E428-4273-BE32-DB4BA10AC62A}" type="presParOf" srcId="{6DCECF02-56A9-4476-B81E-8F37AB45AB93}" destId="{6E1FBC75-C776-4C79-B3AE-9246F597526F}" srcOrd="5" destOrd="0" presId="urn:microsoft.com/office/officeart/2005/8/layout/vProcess5"/>
    <dgm:cxn modelId="{F780DA73-3484-4B0F-B5A5-78D8A9604E32}" type="presParOf" srcId="{6DCECF02-56A9-4476-B81E-8F37AB45AB93}" destId="{F82A6B28-217F-4F52-92BB-7550EB78ECC5}" srcOrd="6" destOrd="0" presId="urn:microsoft.com/office/officeart/2005/8/layout/vProcess5"/>
    <dgm:cxn modelId="{99A390FE-54DE-4EBB-A273-A743C2317546}" type="presParOf" srcId="{6DCECF02-56A9-4476-B81E-8F37AB45AB93}" destId="{A8BDA6E2-B20F-4A23-909B-39F66CC414EA}" srcOrd="7" destOrd="0" presId="urn:microsoft.com/office/officeart/2005/8/layout/vProcess5"/>
    <dgm:cxn modelId="{46419E0A-7BF6-4B93-AA02-D0677C1C5CAB}" type="presParOf" srcId="{6DCECF02-56A9-4476-B81E-8F37AB45AB93}" destId="{E8DC479B-E97D-4B02-A21D-40A3C85069B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3505CC-86C6-4A86-8BAE-48A0805820BF}">
      <dsp:nvSpPr>
        <dsp:cNvPr id="0" name=""/>
        <dsp:cNvSpPr/>
      </dsp:nvSpPr>
      <dsp:spPr>
        <a:xfrm>
          <a:off x="0" y="0"/>
          <a:ext cx="6764581" cy="101005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rtlCol="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How to use Our System</a:t>
          </a:r>
          <a:endParaRPr lang="zh-CN" altLang="en-US" sz="26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29583" y="29583"/>
        <a:ext cx="5674659" cy="950884"/>
      </dsp:txXfrm>
    </dsp:sp>
    <dsp:sp modelId="{CDD7DCC6-07B8-4487-BDC0-66B2C1AD715B}">
      <dsp:nvSpPr>
        <dsp:cNvPr id="0" name=""/>
        <dsp:cNvSpPr/>
      </dsp:nvSpPr>
      <dsp:spPr>
        <a:xfrm>
          <a:off x="596874" y="1178391"/>
          <a:ext cx="6764581" cy="1010050"/>
        </a:xfrm>
        <a:prstGeom prst="roundRect">
          <a:avLst>
            <a:gd name="adj" fmla="val 10000"/>
          </a:avLst>
        </a:prstGeom>
        <a:solidFill>
          <a:schemeClr val="accent2">
            <a:hueOff val="1327892"/>
            <a:satOff val="4567"/>
            <a:lumOff val="-88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rtlCol="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From Design to Implementation </a:t>
          </a:r>
          <a:endParaRPr lang="zh-CN" altLang="en-US" sz="26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626457" y="1207974"/>
        <a:ext cx="5452007" cy="950884"/>
      </dsp:txXfrm>
    </dsp:sp>
    <dsp:sp modelId="{F36165E6-04ED-4451-BB6F-47AA139D30E9}">
      <dsp:nvSpPr>
        <dsp:cNvPr id="0" name=""/>
        <dsp:cNvSpPr/>
      </dsp:nvSpPr>
      <dsp:spPr>
        <a:xfrm>
          <a:off x="1193749" y="2356783"/>
          <a:ext cx="6764581" cy="1010050"/>
        </a:xfrm>
        <a:prstGeom prst="roundRect">
          <a:avLst>
            <a:gd name="adj" fmla="val 10000"/>
          </a:avLst>
        </a:prstGeom>
        <a:solidFill>
          <a:schemeClr val="accent2">
            <a:hueOff val="2655785"/>
            <a:satOff val="9135"/>
            <a:lumOff val="-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rtlCol="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Insights</a:t>
          </a:r>
          <a:endParaRPr lang="zh-CN" altLang="en-US" sz="26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1223332" y="2386366"/>
        <a:ext cx="5452007" cy="950884"/>
      </dsp:txXfrm>
    </dsp:sp>
    <dsp:sp modelId="{B94B04E8-7E9D-46BA-8AA4-52FD768B7CDF}">
      <dsp:nvSpPr>
        <dsp:cNvPr id="0" name=""/>
        <dsp:cNvSpPr/>
      </dsp:nvSpPr>
      <dsp:spPr>
        <a:xfrm>
          <a:off x="6108048" y="765954"/>
          <a:ext cx="656532" cy="65653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rtlCol="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200" kern="1200" noProof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6255768" y="765954"/>
        <a:ext cx="361092" cy="494040"/>
      </dsp:txXfrm>
    </dsp:sp>
    <dsp:sp modelId="{6E1FBC75-C776-4C79-B3AE-9246F597526F}">
      <dsp:nvSpPr>
        <dsp:cNvPr id="0" name=""/>
        <dsp:cNvSpPr/>
      </dsp:nvSpPr>
      <dsp:spPr>
        <a:xfrm>
          <a:off x="6704923" y="1937612"/>
          <a:ext cx="656532" cy="65653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3334177"/>
            <a:satOff val="7689"/>
            <a:lumOff val="83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3334177"/>
              <a:satOff val="7689"/>
              <a:lumOff val="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rtlCol="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200" kern="1200" noProof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6852643" y="1937612"/>
        <a:ext cx="361092" cy="4940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97E15B88-4ED3-43EF-AF1C-A6E0464281D8}" type="datetimeFigureOut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2024/5/15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8AA9076D-7F9C-4089-AB5A-2CCB5D7C4A3F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22540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C40D11D-93E1-449F-A01F-7B260F6C9E87}" type="datetimeFigureOut">
              <a:rPr lang="zh-CN" altLang="en-US" smtClean="0"/>
              <a:pPr/>
              <a:t>2024/5/15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C6D2226-7754-4FA1-A9F8-343C307930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1970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D2226-7754-4FA1-A9F8-343C3079307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5251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D2226-7754-4FA1-A9F8-343C3079307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2428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Calendar</a:t>
            </a:r>
            <a:r>
              <a:rPr lang="zh-CN" altLang="en-US" dirty="0"/>
              <a:t>（所有天数）</a:t>
            </a:r>
            <a:endParaRPr lang="en-US" altLang="zh-CN" dirty="0"/>
          </a:p>
          <a:p>
            <a:r>
              <a:rPr lang="en-US" altLang="zh-CN" dirty="0"/>
              <a:t>Total expenditure &amp; time consumption </a:t>
            </a:r>
          </a:p>
          <a:p>
            <a:r>
              <a:rPr lang="en-US" altLang="zh-CN" dirty="0"/>
              <a:t>Map &amp; Timeline </a:t>
            </a:r>
            <a:r>
              <a:rPr lang="zh-CN" altLang="en-US" dirty="0"/>
              <a:t>（</a:t>
            </a:r>
            <a:r>
              <a:rPr lang="en-US" altLang="zh-CN" dirty="0"/>
              <a:t>Trajectory on a specific day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 err="1"/>
              <a:t>RiverMap</a:t>
            </a:r>
            <a:r>
              <a:rPr lang="zh-CN" altLang="en-US" dirty="0"/>
              <a:t>（</a:t>
            </a:r>
            <a:r>
              <a:rPr lang="en-US" altLang="zh-CN" dirty="0"/>
              <a:t>daily time consumption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Cluster </a:t>
            </a:r>
          </a:p>
          <a:p>
            <a:r>
              <a:rPr lang="en-US" altLang="zh-CN" dirty="0"/>
              <a:t>Pie chart</a:t>
            </a:r>
          </a:p>
          <a:p>
            <a:r>
              <a:rPr lang="en-US" altLang="zh-CN" dirty="0"/>
              <a:t>Daily routine rectangle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D2226-7754-4FA1-A9F8-343C30793073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552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</a:p>
          <a:p>
            <a:pPr lvl="1"/>
            <a:r>
              <a:rPr lang="en-US" altLang="zh-CN" dirty="0"/>
              <a:t>Cluster </a:t>
            </a:r>
            <a:r>
              <a:rPr lang="zh-CN" altLang="en-US" dirty="0"/>
              <a:t>观察聚类情况</a:t>
            </a:r>
            <a:endParaRPr lang="en-US" altLang="zh-CN" dirty="0"/>
          </a:p>
          <a:p>
            <a:pPr lvl="1"/>
            <a:r>
              <a:rPr lang="en-US" altLang="zh-CN" dirty="0"/>
              <a:t>Pie chart</a:t>
            </a:r>
            <a:r>
              <a:rPr lang="zh-CN" altLang="en-US" dirty="0"/>
              <a:t>展示当前</a:t>
            </a:r>
            <a:r>
              <a:rPr lang="en-US" altLang="zh-CN" dirty="0"/>
              <a:t>participant</a:t>
            </a:r>
            <a:r>
              <a:rPr lang="zh-CN" altLang="en-US" dirty="0"/>
              <a:t>一天的平均时间，平均花费规律</a:t>
            </a:r>
            <a:endParaRPr lang="en-US" altLang="zh-CN" dirty="0"/>
          </a:p>
          <a:p>
            <a:r>
              <a:rPr lang="en-US" altLang="zh-CN" dirty="0"/>
              <a:t>Detail</a:t>
            </a:r>
          </a:p>
          <a:p>
            <a:pPr lvl="1"/>
            <a:r>
              <a:rPr lang="zh-CN" altLang="en-US" dirty="0"/>
              <a:t>点击某一个特定的</a:t>
            </a:r>
            <a:r>
              <a:rPr lang="en-US" altLang="zh-CN" dirty="0"/>
              <a:t>participant</a:t>
            </a:r>
            <a:r>
              <a:rPr lang="zh-CN" altLang="en-US" dirty="0"/>
              <a:t>，会显示当天的行动轨迹</a:t>
            </a:r>
            <a:endParaRPr lang="en-US" altLang="zh-CN" dirty="0"/>
          </a:p>
          <a:p>
            <a:pPr lvl="1"/>
            <a:r>
              <a:rPr lang="zh-CN" altLang="en-US" dirty="0"/>
              <a:t>右下角的</a:t>
            </a:r>
            <a:r>
              <a:rPr lang="en-US" altLang="zh-CN" dirty="0"/>
              <a:t>daily routine</a:t>
            </a:r>
            <a:r>
              <a:rPr lang="zh-CN" altLang="en-US" dirty="0"/>
              <a:t>表示了当前</a:t>
            </a:r>
            <a:r>
              <a:rPr lang="en-US" altLang="zh-CN" dirty="0"/>
              <a:t>participant</a:t>
            </a:r>
            <a:r>
              <a:rPr lang="zh-CN" altLang="en-US" dirty="0"/>
              <a:t>的</a:t>
            </a:r>
            <a:r>
              <a:rPr lang="en-US" altLang="zh-CN" dirty="0"/>
              <a:t>daily routine(</a:t>
            </a:r>
            <a:r>
              <a:rPr lang="zh-CN" altLang="en-US" dirty="0"/>
              <a:t>工作日和休息日）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D2226-7754-4FA1-A9F8-343C30793073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360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D2226-7754-4FA1-A9F8-343C3079307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4635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D2226-7754-4FA1-A9F8-343C30793073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0766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D2226-7754-4FA1-A9F8-343C3079307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3785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D2226-7754-4FA1-A9F8-343C3079307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5465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矩形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rtlCol="0" anchor="t">
            <a:normAutofit/>
          </a:bodyPr>
          <a:lstStyle>
            <a:lvl1pPr algn="r">
              <a:defRPr sz="60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rtlCol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7CE995-647F-4937-B740-E4EE532CAB18}" type="datetime1">
              <a:rPr lang="zh-CN" altLang="en-US" smtClean="0"/>
              <a:t>2024/5/15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
             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Ins="45720" rtlCol="0"/>
          <a:lstStyle/>
          <a:p>
            <a:pPr rtl="0"/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zh-cn" sz="2400" dirty="0">
                <a:solidFill>
                  <a:schemeClr val="accent6"/>
                </a:solidFill>
                <a:latin typeface="Wingdings 3" panose="05040102010807070707" pitchFamily="18" charset="2"/>
                <a:ea typeface="Microsoft YaHei UI" panose="020B0503020204020204" pitchFamily="34" charset="-122"/>
              </a:rPr>
              <a:t>z</a:t>
            </a:r>
            <a:endParaRPr lang="en-US" sz="2400" dirty="0">
              <a:solidFill>
                <a:schemeClr val="accent6"/>
              </a:solidFill>
              <a:latin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159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矩形​​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文本框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zh-cn" sz="1800" dirty="0">
                <a:solidFill>
                  <a:schemeClr val="accent6"/>
                </a:solidFill>
                <a:latin typeface="Wingdings 3" panose="05040102010807070707" pitchFamily="18" charset="2"/>
                <a:ea typeface="Microsoft YaHei UI" panose="020B0503020204020204" pitchFamily="34" charset="-122"/>
              </a:rPr>
              <a:t>z</a:t>
            </a:r>
            <a:endParaRPr lang="en-US" sz="1000" dirty="0">
              <a:solidFill>
                <a:schemeClr val="accent6"/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D394503-4A0E-4ECF-91C0-091FFEB981BD}" type="datetime1">
              <a:rPr lang="zh-CN" altLang="en-US" smtClean="0"/>
              <a:t>2024/5/15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
             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234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​​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矩形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文本框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zh-cn" sz="1800" dirty="0">
                <a:solidFill>
                  <a:schemeClr val="accent6"/>
                </a:solidFill>
                <a:latin typeface="Wingdings 3" panose="05040102010807070707" pitchFamily="18" charset="2"/>
                <a:ea typeface="Microsoft YaHei UI" panose="020B0503020204020204" pitchFamily="34" charset="-122"/>
              </a:rPr>
              <a:t>z</a:t>
            </a:r>
            <a:endParaRPr lang="en-US" sz="1000" dirty="0">
              <a:solidFill>
                <a:schemeClr val="accent6"/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CFF02D-8C20-473B-A411-DF39C032F1DB}" type="datetime1">
              <a:rPr lang="zh-CN" altLang="en-US" smtClean="0"/>
              <a:t>2024/5/15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
             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049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矩形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 anchor="ctr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B65B11-1603-4CBC-9D1C-75565F6843BC}" type="datetime1">
              <a:rPr lang="zh-CN" altLang="en-US" smtClean="0"/>
              <a:t>2024/5/15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
             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zh-cn" sz="1800" dirty="0">
                <a:solidFill>
                  <a:schemeClr val="accent6"/>
                </a:solidFill>
                <a:latin typeface="Wingdings 3" panose="05040102010807070707" pitchFamily="18" charset="2"/>
                <a:ea typeface="Microsoft YaHei UI" panose="020B0503020204020204" pitchFamily="34" charset="-122"/>
              </a:rPr>
              <a:t>z</a:t>
            </a:r>
            <a:endParaRPr lang="en-US" sz="1000" dirty="0">
              <a:solidFill>
                <a:schemeClr val="accent6"/>
              </a:solidFill>
              <a:latin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8430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矩形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文本框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zh-cn" sz="1800" dirty="0">
                <a:solidFill>
                  <a:schemeClr val="accent6"/>
                </a:solidFill>
                <a:latin typeface="Wingdings 3" panose="05040102010807070707" pitchFamily="18" charset="2"/>
                <a:ea typeface="Microsoft YaHei UI" panose="020B0503020204020204" pitchFamily="34" charset="-122"/>
              </a:rPr>
              <a:t>z</a:t>
            </a:r>
            <a:endParaRPr lang="en-US" sz="1000" dirty="0">
              <a:solidFill>
                <a:schemeClr val="accent6"/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rtlCol="0" anchor="t">
            <a:normAutofit/>
          </a:bodyPr>
          <a:lstStyle>
            <a:lvl1pPr algn="r">
              <a:defRPr sz="32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rtlCol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F328EA-A553-48EE-8B59-4718321DC3DF}" type="datetime1">
              <a:rPr lang="zh-CN" altLang="en-US" smtClean="0"/>
              <a:t>2024/5/15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
             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092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矩形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F3F860-A673-4349-B62A-1DCBE53CE094}" type="datetime1">
              <a:rPr lang="zh-CN" altLang="en-US" smtClean="0"/>
              <a:t>2024/5/15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
             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zh-cn" sz="1800" dirty="0">
                <a:solidFill>
                  <a:schemeClr val="accent6"/>
                </a:solidFill>
                <a:latin typeface="Wingdings 3" panose="05040102010807070707" pitchFamily="18" charset="2"/>
                <a:ea typeface="Microsoft YaHei UI" panose="020B0503020204020204" pitchFamily="34" charset="-122"/>
              </a:rPr>
              <a:t>z</a:t>
            </a:r>
            <a:endParaRPr lang="en-US" sz="1000" dirty="0">
              <a:solidFill>
                <a:schemeClr val="accent6"/>
              </a:solidFill>
              <a:latin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9104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矩形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文本框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zh-cn" sz="1800" dirty="0">
                <a:solidFill>
                  <a:schemeClr val="accent6"/>
                </a:solidFill>
                <a:latin typeface="Wingdings 3" panose="05040102010807070707" pitchFamily="18" charset="2"/>
                <a:ea typeface="Microsoft YaHei UI" panose="020B0503020204020204" pitchFamily="34" charset="-122"/>
              </a:rPr>
              <a:t>z</a:t>
            </a:r>
            <a:endParaRPr lang="en-US" sz="1000" dirty="0">
              <a:solidFill>
                <a:schemeClr val="accent6"/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2164E2-0DE8-4C78-B6A0-A3D10C2C6E0C}" type="datetime1">
              <a:rPr lang="zh-CN" altLang="en-US" smtClean="0"/>
              <a:t>2024/5/15</a:t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
             </a:t>
            </a:r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078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矩形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89C47E4-70A7-49C5-A599-A14193846262}" type="datetime1">
              <a:rPr lang="zh-CN" altLang="en-US" smtClean="0"/>
              <a:t>2024/5/15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
             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zh-cn" sz="1800" dirty="0">
                <a:solidFill>
                  <a:schemeClr val="accent6"/>
                </a:solidFill>
                <a:latin typeface="Wingdings 3" panose="05040102010807070707" pitchFamily="18" charset="2"/>
                <a:ea typeface="Microsoft YaHei UI" panose="020B0503020204020204" pitchFamily="34" charset="-122"/>
              </a:rPr>
              <a:t>z</a:t>
            </a:r>
            <a:endParaRPr lang="en-US" sz="1000" dirty="0">
              <a:solidFill>
                <a:schemeClr val="accent6"/>
              </a:solidFill>
              <a:latin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4456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矩形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E1785B-A472-4C92-BECE-6B5BC2A09F27}" type="datetime1">
              <a:rPr lang="zh-CN" altLang="en-US" smtClean="0"/>
              <a:t>2024/5/15</a:t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
             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198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矩形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文本框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zh-cn" sz="1800" dirty="0">
                <a:solidFill>
                  <a:schemeClr val="accent6"/>
                </a:solidFill>
                <a:latin typeface="Wingdings 3" panose="05040102010807070707" pitchFamily="18" charset="2"/>
                <a:ea typeface="Microsoft YaHei UI" panose="020B0503020204020204" pitchFamily="34" charset="-122"/>
              </a:rPr>
              <a:t>z</a:t>
            </a:r>
            <a:endParaRPr lang="en-US" sz="1000" dirty="0">
              <a:solidFill>
                <a:schemeClr val="accent6"/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rtlCol="0" anchor="b">
            <a:normAutofit/>
          </a:bodyPr>
          <a:lstStyle>
            <a:lvl1pPr algn="l">
              <a:defRPr sz="24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rtlCol="0" anchor="ctr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B9FF90-F4CD-481F-8312-2501BBA62CED}" type="datetime1">
              <a:rPr lang="zh-CN" altLang="en-US" smtClean="0"/>
              <a:t>2024/5/15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
             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722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矩形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zh-cn" sz="1800" dirty="0">
                <a:solidFill>
                  <a:schemeClr val="accent6"/>
                </a:solidFill>
                <a:latin typeface="Wingdings 3" panose="05040102010807070707" pitchFamily="18" charset="2"/>
                <a:ea typeface="Microsoft YaHei UI" panose="020B0503020204020204" pitchFamily="34" charset="-122"/>
              </a:rPr>
              <a:t>z</a:t>
            </a:r>
            <a:endParaRPr lang="en-US" sz="1000" dirty="0">
              <a:solidFill>
                <a:schemeClr val="accent6"/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rtlCol="0" anchor="b">
            <a:normAutofit/>
          </a:bodyPr>
          <a:lstStyle>
            <a:lvl1pPr algn="l">
              <a:defRPr sz="32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16DE4-0E98-4785-A514-7E02A85008DD}" type="datetime1">
              <a:rPr lang="zh-CN" altLang="en-US" smtClean="0"/>
              <a:t>2024/5/15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
             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214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zh-cn" dirty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dirty="0"/>
              <a:t>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  <a:p>
            <a:pPr lvl="5" rtl="0"/>
            <a:r>
              <a:rPr lang="zh-cn" dirty="0"/>
              <a:t>第六级</a:t>
            </a:r>
          </a:p>
          <a:p>
            <a:pPr lvl="6" rtl="0"/>
            <a:r>
              <a:rPr lang="zh-cn" dirty="0"/>
              <a:t>第七级</a:t>
            </a:r>
          </a:p>
          <a:p>
            <a:pPr lvl="7" rtl="0"/>
            <a:r>
              <a:rPr lang="zh-cn" dirty="0"/>
              <a:t>第八级</a:t>
            </a:r>
          </a:p>
          <a:p>
            <a:pPr lvl="8" rtl="0"/>
            <a:r>
              <a:rPr lang="zh-cn" dirty="0"/>
              <a:t>第九级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</a:defRPr>
            </a:lvl1pPr>
          </a:lstStyle>
          <a:p>
            <a:fld id="{15E5A227-1BD8-473C-A666-0EAC2ED1EC23}" type="datetime1">
              <a:rPr lang="zh-CN" altLang="en-US" smtClean="0"/>
              <a:t>2024/5/15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dirty="0"/>
              <a:t>
             </a:t>
            </a:r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7" name="矩形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030306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147E635D-C3B4-465B-AF24-991B6BF63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4A0623D0-396B-499E-BBFB-C17F1BB0F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" name="图片 9" descr="建筑与房屋的城市空拍图&#10;&#10;描述已自动生成">
            <a:extLst>
              <a:ext uri="{FF2B5EF4-FFF2-40B4-BE49-F238E27FC236}">
                <a16:creationId xmlns:a16="http://schemas.microsoft.com/office/drawing/2014/main" id="{66473B75-6FE8-109D-B04F-4D9C14B6DF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l="3"/>
          <a:stretch/>
        </p:blipFill>
        <p:spPr>
          <a:xfrm>
            <a:off x="19965" y="-2"/>
            <a:ext cx="12191695" cy="685800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21AF192C-698D-4635-9C9F-F9769A56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2054" y="3428998"/>
            <a:ext cx="5816024" cy="2623459"/>
          </a:xfrm>
          <a:prstGeom prst="parallelogram">
            <a:avLst>
              <a:gd name="adj" fmla="val 99234"/>
            </a:avLst>
          </a:prstGeom>
        </p:spPr>
        <p:txBody>
          <a:bodyPr lIns="0" rIns="0" rtlCol="0">
            <a:normAutofit/>
          </a:bodyPr>
          <a:lstStyle/>
          <a:p>
            <a:pPr rtl="0"/>
            <a:r>
              <a:rPr lang="en-US" altLang="zh-CN" sz="2600"/>
              <a:t>Pattern of Life in ShanghaiTech City</a:t>
            </a:r>
            <a:endParaRPr lang="zh-cn" sz="26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1093" y="2268786"/>
            <a:ext cx="5676648" cy="1160213"/>
          </a:xfrm>
          <a:prstGeom prst="parallelogram">
            <a:avLst>
              <a:gd name="adj" fmla="val 100759"/>
            </a:avLst>
          </a:prstGeom>
        </p:spPr>
        <p:txBody>
          <a:bodyPr lIns="0" rIns="0"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en-US" altLang="zh-CN" sz="1600"/>
              <a:t>ARTS1422 Final Presentation</a:t>
            </a:r>
          </a:p>
          <a:p>
            <a:pPr rtl="0">
              <a:lnSpc>
                <a:spcPct val="110000"/>
              </a:lnSpc>
            </a:pPr>
            <a:r>
              <a:rPr lang="zh-CN" altLang="en-US" sz="1600"/>
              <a:t>王芸飞 贾舜康 夏康杰</a:t>
            </a:r>
            <a:endParaRPr lang="zh-cn" sz="160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4E56C4B-C9E0-4F01-AF43-E69279A06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C654A17-56DA-4921-A42B-DE255FA66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矩形​​ 16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</a:endParaRPr>
          </a:p>
        </p:txBody>
      </p:sp>
      <p:pic>
        <p:nvPicPr>
          <p:cNvPr id="28" name="图片 18">
            <a:extLst>
              <a:ext uri="{FF2B5EF4-FFF2-40B4-BE49-F238E27FC236}">
                <a16:creationId xmlns:a16="http://schemas.microsoft.com/office/drawing/2014/main" id="{B4E7D395-0531-4A17-A276-FDA3EB779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9" name="矩形 20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2290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文本框 22">
            <a:extLst>
              <a:ext uri="{FF2B5EF4-FFF2-40B4-BE49-F238E27FC236}">
                <a16:creationId xmlns:a16="http://schemas.microsoft.com/office/drawing/2014/main" id="{A531BC3A-9EC6-4369-9402-4F1EF6BFB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325" y="89753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>
              <a:spcAft>
                <a:spcPts val="600"/>
              </a:spcAft>
            </a:pPr>
            <a:r>
              <a:rPr lang="en-US" altLang="zh-CN" sz="1800" dirty="0">
                <a:solidFill>
                  <a:schemeClr val="accent6"/>
                </a:solidFill>
                <a:latin typeface="Wingdings 3" panose="05040102010807070707" pitchFamily="18" charset="2"/>
                <a:ea typeface="Microsoft YaHei UI" panose="020B0503020204020204" pitchFamily="34" charset="-122"/>
              </a:rPr>
              <a:t>z</a:t>
            </a:r>
            <a:endParaRPr lang="zh-CN" altLang="en-US" sz="1000" dirty="0">
              <a:solidFill>
                <a:schemeClr val="accent6"/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79EAA8D-9FA6-44DF-B373-F9F0E09DC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191" y="1064365"/>
            <a:ext cx="2856582" cy="2149098"/>
          </a:xfrm>
        </p:spPr>
        <p:txBody>
          <a:bodyPr rtlCol="0">
            <a:normAutofit/>
          </a:bodyPr>
          <a:lstStyle/>
          <a:p>
            <a:pPr algn="l" rtl="0"/>
            <a:r>
              <a:rPr lang="en-US" altLang="zh-CN" sz="3100" dirty="0">
                <a:solidFill>
                  <a:schemeClr val="bg1"/>
                </a:solidFill>
              </a:rPr>
              <a:t>Data Preprocessing</a:t>
            </a:r>
            <a:br>
              <a:rPr lang="en-US" altLang="zh-CN" sz="3100" dirty="0">
                <a:solidFill>
                  <a:schemeClr val="bg1"/>
                </a:solidFill>
              </a:rPr>
            </a:br>
            <a:br>
              <a:rPr lang="en-US" altLang="zh-CN" sz="3100" dirty="0">
                <a:solidFill>
                  <a:schemeClr val="bg1"/>
                </a:solidFill>
              </a:rPr>
            </a:br>
            <a:endParaRPr lang="zh-CN" altLang="en-US" sz="3100" dirty="0">
              <a:solidFill>
                <a:schemeClr val="bg1"/>
              </a:solidFill>
            </a:endParaRPr>
          </a:p>
        </p:txBody>
      </p:sp>
      <p:sp>
        <p:nvSpPr>
          <p:cNvPr id="31" name="矩形 24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769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E7013D3-E21A-3523-2A94-FD5B86524F36}"/>
              </a:ext>
            </a:extLst>
          </p:cNvPr>
          <p:cNvSpPr txBox="1"/>
          <p:nvPr/>
        </p:nvSpPr>
        <p:spPr>
          <a:xfrm>
            <a:off x="850317" y="2649069"/>
            <a:ext cx="3242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Python &amp; SQL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Extract interesting data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Store at backend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D9B668-575B-29EB-2685-E3176DF67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0694" y="205683"/>
            <a:ext cx="2167096" cy="3007780"/>
          </a:xfrm>
          <a:prstGeom prst="rect">
            <a:avLst/>
          </a:prstGeom>
        </p:spPr>
      </p:pic>
      <p:pic>
        <p:nvPicPr>
          <p:cNvPr id="1026" name="Picture 2" descr="Database Png Icon #244761 - Free Icons Library">
            <a:extLst>
              <a:ext uri="{FF2B5EF4-FFF2-40B4-BE49-F238E27FC236}">
                <a16:creationId xmlns:a16="http://schemas.microsoft.com/office/drawing/2014/main" id="{27134DE6-65D1-21DC-A2D6-E6D8741BD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704" y="382555"/>
            <a:ext cx="1458231" cy="179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540B5544-FFC9-81BE-A0CD-31A3CFB6303D}"/>
              </a:ext>
            </a:extLst>
          </p:cNvPr>
          <p:cNvSpPr/>
          <p:nvPr/>
        </p:nvSpPr>
        <p:spPr>
          <a:xfrm>
            <a:off x="6671869" y="1192481"/>
            <a:ext cx="1335961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4B72737-0554-AD9D-6654-98395FAFB5CA}"/>
              </a:ext>
            </a:extLst>
          </p:cNvPr>
          <p:cNvSpPr txBox="1"/>
          <p:nvPr/>
        </p:nvSpPr>
        <p:spPr>
          <a:xfrm>
            <a:off x="6951799" y="897534"/>
            <a:ext cx="1171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SQL</a:t>
            </a:r>
            <a:endParaRPr lang="zh-CN" altLang="en-US" dirty="0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33252592-BC52-259C-4A55-E398B8062B9E}"/>
              </a:ext>
            </a:extLst>
          </p:cNvPr>
          <p:cNvSpPr/>
          <p:nvPr/>
        </p:nvSpPr>
        <p:spPr>
          <a:xfrm rot="16200000">
            <a:off x="4998235" y="3112520"/>
            <a:ext cx="1335961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709F693-00DD-C734-A8A7-ADD8745F68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5567" y="3114850"/>
            <a:ext cx="1760870" cy="198433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0323A199-DEF8-B4D3-E19E-7954BF9CE919}"/>
              </a:ext>
            </a:extLst>
          </p:cNvPr>
          <p:cNvSpPr txBox="1"/>
          <p:nvPr/>
        </p:nvSpPr>
        <p:spPr>
          <a:xfrm>
            <a:off x="5791433" y="3028797"/>
            <a:ext cx="1171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Python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C06DE3E-60AD-7EBB-4A88-DAA060D27074}"/>
              </a:ext>
            </a:extLst>
          </p:cNvPr>
          <p:cNvSpPr txBox="1"/>
          <p:nvPr/>
        </p:nvSpPr>
        <p:spPr>
          <a:xfrm>
            <a:off x="5157262" y="63669"/>
            <a:ext cx="1171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SQLite</a:t>
            </a:r>
            <a:endParaRPr lang="zh-CN" altLang="en-US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40DE590-C8D8-DB6B-2A1C-B42AC804B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1915" y="4253104"/>
            <a:ext cx="1710882" cy="1094461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3EB19377-75C6-9D9A-0617-23AEED6C95BB}"/>
              </a:ext>
            </a:extLst>
          </p:cNvPr>
          <p:cNvSpPr txBox="1"/>
          <p:nvPr/>
        </p:nvSpPr>
        <p:spPr>
          <a:xfrm>
            <a:off x="5157262" y="5469832"/>
            <a:ext cx="1171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Dataset</a:t>
            </a:r>
            <a:endParaRPr lang="zh-CN" altLang="en-US" dirty="0"/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CDEAC549-3D3D-B96F-B5B8-AD26FC764F63}"/>
              </a:ext>
            </a:extLst>
          </p:cNvPr>
          <p:cNvSpPr/>
          <p:nvPr/>
        </p:nvSpPr>
        <p:spPr>
          <a:xfrm>
            <a:off x="7092216" y="4617454"/>
            <a:ext cx="1335961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03B33B5-554E-0AEC-C265-8E3FD255DF18}"/>
              </a:ext>
            </a:extLst>
          </p:cNvPr>
          <p:cNvSpPr txBox="1"/>
          <p:nvPr/>
        </p:nvSpPr>
        <p:spPr>
          <a:xfrm>
            <a:off x="7251944" y="4253104"/>
            <a:ext cx="1171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Python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7200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26">
            <a:extLst>
              <a:ext uri="{FF2B5EF4-FFF2-40B4-BE49-F238E27FC236}">
                <a16:creationId xmlns:a16="http://schemas.microsoft.com/office/drawing/2014/main" id="{A683DBC4-DF1F-47B4-A427-3A02BF6FC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28">
            <a:extLst>
              <a:ext uri="{FF2B5EF4-FFF2-40B4-BE49-F238E27FC236}">
                <a16:creationId xmlns:a16="http://schemas.microsoft.com/office/drawing/2014/main" id="{5B505947-2EDE-4036-BAB7-9D467D50A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5" name="Picture 30">
            <a:extLst>
              <a:ext uri="{FF2B5EF4-FFF2-40B4-BE49-F238E27FC236}">
                <a16:creationId xmlns:a16="http://schemas.microsoft.com/office/drawing/2014/main" id="{88E107CE-A324-40CD-893D-2D871179D4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6" name="Rectangle 32">
            <a:extLst>
              <a:ext uri="{FF2B5EF4-FFF2-40B4-BE49-F238E27FC236}">
                <a16:creationId xmlns:a16="http://schemas.microsoft.com/office/drawing/2014/main" id="{C9206E69-8320-4953-8527-D4C926A46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34">
            <a:extLst>
              <a:ext uri="{FF2B5EF4-FFF2-40B4-BE49-F238E27FC236}">
                <a16:creationId xmlns:a16="http://schemas.microsoft.com/office/drawing/2014/main" id="{EFB0BA3C-4542-415C-9AD5-4A65B973D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36">
            <a:extLst>
              <a:ext uri="{FF2B5EF4-FFF2-40B4-BE49-F238E27FC236}">
                <a16:creationId xmlns:a16="http://schemas.microsoft.com/office/drawing/2014/main" id="{D3FCC301-B2A8-4BFA-8ADD-314A8AC88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2446F15-1CF8-C353-E287-A7C45E982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4" y="808056"/>
            <a:ext cx="3974905" cy="1077229"/>
          </a:xfrm>
        </p:spPr>
        <p:txBody>
          <a:bodyPr>
            <a:normAutofit/>
          </a:bodyPr>
          <a:lstStyle/>
          <a:p>
            <a:pPr algn="l"/>
            <a:r>
              <a:rPr lang="en-US" altLang="zh-CN"/>
              <a:t>Cluster Method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D84A73-412B-4126-23CA-092404D5B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44" y="2052116"/>
            <a:ext cx="3972159" cy="3997828"/>
          </a:xfrm>
        </p:spPr>
        <p:txBody>
          <a:bodyPr>
            <a:normAutofit/>
          </a:bodyPr>
          <a:lstStyle/>
          <a:p>
            <a:r>
              <a:rPr lang="en-US" altLang="zh-CN" sz="1800"/>
              <a:t>Based on time consumption ratio and t-SNE performs the best</a:t>
            </a:r>
            <a:endParaRPr lang="zh-CN" altLang="en-US" sz="1800"/>
          </a:p>
        </p:txBody>
      </p:sp>
      <p:sp>
        <p:nvSpPr>
          <p:cNvPr id="49" name="Rectangle 38">
            <a:extLst>
              <a:ext uri="{FF2B5EF4-FFF2-40B4-BE49-F238E27FC236}">
                <a16:creationId xmlns:a16="http://schemas.microsoft.com/office/drawing/2014/main" id="{341BA995-C21C-4D29-BE49-3CBE57189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4295" y="0"/>
            <a:ext cx="464264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 descr="图形用户界面&#10;&#10;中度可信度描述已自动生成">
            <a:extLst>
              <a:ext uri="{FF2B5EF4-FFF2-40B4-BE49-F238E27FC236}">
                <a16:creationId xmlns:a16="http://schemas.microsoft.com/office/drawing/2014/main" id="{9A2D3C96-8334-1119-5704-5534849400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044" y="325457"/>
            <a:ext cx="3304984" cy="6206544"/>
          </a:xfrm>
          <a:prstGeom prst="rect">
            <a:avLst/>
          </a:prstGeom>
          <a:ln w="12700">
            <a:noFill/>
          </a:ln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F6B63D7C-DA20-4B10-8164-8F1ACA90E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90379" y="244088"/>
            <a:ext cx="4139753" cy="6367923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CEB1DFB-E9D4-4418-85B6-90079F889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951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683DBC4-DF1F-47B4-A427-3A02BF6FC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B505947-2EDE-4036-BAB7-9D467D50A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8E107CE-A324-40CD-893D-2D871179D4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9206E69-8320-4953-8527-D4C926A46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FB0BA3C-4542-415C-9AD5-4A65B973D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3FCC301-B2A8-4BFA-8ADD-314A8AC88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CC03881-CC24-E75D-9759-29CBDFEB7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4" y="808056"/>
            <a:ext cx="3974905" cy="1077229"/>
          </a:xfrm>
        </p:spPr>
        <p:txBody>
          <a:bodyPr>
            <a:normAutofit/>
          </a:bodyPr>
          <a:lstStyle/>
          <a:p>
            <a:pPr algn="l"/>
            <a:r>
              <a:rPr lang="en-US" altLang="zh-CN" sz="2900"/>
              <a:t>Optimization – Traffic timeline analysis</a:t>
            </a:r>
            <a:endParaRPr lang="zh-CN" altLang="en-US" sz="290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2989F4-6910-BF22-7A47-09316B4D5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44" y="2052116"/>
            <a:ext cx="3972159" cy="3997828"/>
          </a:xfrm>
        </p:spPr>
        <p:txBody>
          <a:bodyPr>
            <a:normAutofit/>
          </a:bodyPr>
          <a:lstStyle/>
          <a:p>
            <a:r>
              <a:rPr lang="en-US" altLang="zh-CN" sz="1800" b="0" i="0">
                <a:effectLst/>
                <a:latin typeface="Arial" panose="020B0604020202020204" pitchFamily="34" charset="0"/>
              </a:rPr>
              <a:t>linear interpolation</a:t>
            </a:r>
          </a:p>
          <a:p>
            <a:endParaRPr lang="zh-CN" altLang="en-US" sz="18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41BA995-C21C-4D29-BE49-3CBE57189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4295" y="0"/>
            <a:ext cx="464264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C68A38-4C63-6CB3-E3A5-6EE821DCDC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3356" y="1658894"/>
            <a:ext cx="3988361" cy="3539670"/>
          </a:xfrm>
          <a:prstGeom prst="rect">
            <a:avLst/>
          </a:prstGeom>
          <a:ln w="12700">
            <a:noFill/>
          </a:ln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F6B63D7C-DA20-4B10-8164-8F1ACA90E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90379" y="244088"/>
            <a:ext cx="4139753" cy="6367923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CEB1DFB-E9D4-4418-85B6-90079F889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5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1395C1E-2648-4FFC-AC7C-2C1708351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7379FE-10D6-4FEA-BEA3-5E2034A44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0FB7BFA-EBDD-467C-B253-EFA700504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A9D773-2FA9-4E93-A01A-AEECF93EB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94E884E-CFA2-4B31-8157-DA73B8846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55E855-74FA-4AD3-B859-2488383A9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91CD00-2EAB-4689-A44A-C4687605E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E4E23EB-7D1F-4223-8BC1-FB83F69F2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2698634-69E1-4F09-BCF7-366A5A5C4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675C6A3-66C2-4CB7-AC7E-F274B7277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2E5A367-0F56-4156-A2AE-FAD07299A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1AAEB5E-C547-4C88-B0D8-F24BE79FD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B74DCE7-E922-457A-88B0-4299A3DA6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BB88A25-EAB2-CA37-A58C-614B0A1FF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254" y="5166421"/>
            <a:ext cx="8445357" cy="8835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sz="4800" dirty="0">
                <a:latin typeface="+mj-lt"/>
                <a:ea typeface="+mj-ea"/>
              </a:rPr>
              <a:t>Histogram Equalization</a:t>
            </a:r>
          </a:p>
        </p:txBody>
      </p:sp>
      <p:pic>
        <p:nvPicPr>
          <p:cNvPr id="5" name="内容占位符 4" descr="图表, 直方图&#10;&#10;描述已自动生成">
            <a:extLst>
              <a:ext uri="{FF2B5EF4-FFF2-40B4-BE49-F238E27FC236}">
                <a16:creationId xmlns:a16="http://schemas.microsoft.com/office/drawing/2014/main" id="{725A2574-A791-F4A8-93E9-922D8B881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1364" r="2" b="2"/>
          <a:stretch/>
        </p:blipFill>
        <p:spPr>
          <a:xfrm>
            <a:off x="7504525" y="1424181"/>
            <a:ext cx="3324463" cy="245933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7" name="图片 6" descr="图表&#10;&#10;描述已自动生成">
            <a:extLst>
              <a:ext uri="{FF2B5EF4-FFF2-40B4-BE49-F238E27FC236}">
                <a16:creationId xmlns:a16="http://schemas.microsoft.com/office/drawing/2014/main" id="{EFDFD0D1-56FF-48A6-BC35-A61D8BB0FBB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224" r="2" b="857"/>
          <a:stretch/>
        </p:blipFill>
        <p:spPr>
          <a:xfrm>
            <a:off x="1346298" y="1424181"/>
            <a:ext cx="3332420" cy="2454843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047B410D-C384-4834-95F7-EFE768C43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50A9E46D-9912-AFB0-C31D-53C143B46E48}"/>
              </a:ext>
            </a:extLst>
          </p:cNvPr>
          <p:cNvSpPr/>
          <p:nvPr/>
        </p:nvSpPr>
        <p:spPr>
          <a:xfrm>
            <a:off x="5428729" y="2687027"/>
            <a:ext cx="1389793" cy="2413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5007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683DBC4-DF1F-47B4-A427-3A02BF6FC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B505947-2EDE-4036-BAB7-9D467D50A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8E107CE-A324-40CD-893D-2D871179D4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9206E69-8320-4953-8527-D4C926A46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FB0BA3C-4542-415C-9AD5-4A65B973D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FCC301-B2A8-4BFA-8ADD-314A8AC88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7AF9938-CF17-D658-F41B-380B14796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0171" y="3169291"/>
            <a:ext cx="3974905" cy="1077229"/>
          </a:xfrm>
        </p:spPr>
        <p:txBody>
          <a:bodyPr>
            <a:normAutofit fontScale="90000"/>
          </a:bodyPr>
          <a:lstStyle/>
          <a:p>
            <a:pPr algn="l"/>
            <a:br>
              <a:rPr lang="en-US" altLang="zh-CN" sz="1100" dirty="0"/>
            </a:br>
            <a:r>
              <a:rPr lang="en-US" altLang="zh-CN" sz="3200" dirty="0"/>
              <a:t>Anomaly First Month</a:t>
            </a:r>
            <a:br>
              <a:rPr lang="en-US" altLang="zh-CN" sz="3200" dirty="0"/>
            </a:br>
            <a:br>
              <a:rPr lang="en-US" altLang="zh-CN" sz="3200" dirty="0"/>
            </a:br>
            <a:r>
              <a:rPr lang="en-US" altLang="zh-CN" sz="3200" dirty="0"/>
              <a:t>Stable City Pattern</a:t>
            </a:r>
            <a:br>
              <a:rPr lang="en-US" altLang="zh-CN" sz="3200" dirty="0"/>
            </a:br>
            <a:br>
              <a:rPr lang="en-US" altLang="zh-CN" sz="3200" dirty="0"/>
            </a:br>
            <a:endParaRPr lang="zh-CN" altLang="en-US" sz="320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526A36D-0AB0-10F4-9EA6-94242461B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0781" y="93453"/>
            <a:ext cx="3322242" cy="9341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3600" dirty="0"/>
              <a:t>City Findings</a:t>
            </a:r>
            <a:endParaRPr lang="zh-CN" altLang="en-US" sz="3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1BA995-C21C-4D29-BE49-3CBE57189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4295" y="0"/>
            <a:ext cx="464264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内容占位符 7" descr="图片包含 图示&#10;&#10;描述已自动生成">
            <a:extLst>
              <a:ext uri="{FF2B5EF4-FFF2-40B4-BE49-F238E27FC236}">
                <a16:creationId xmlns:a16="http://schemas.microsoft.com/office/drawing/2014/main" id="{068F2A40-262E-F290-5660-9B5F069FDD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7437" y="325457"/>
            <a:ext cx="2560199" cy="6206544"/>
          </a:xfrm>
          <a:prstGeom prst="rect">
            <a:avLst/>
          </a:prstGeom>
          <a:ln w="12700">
            <a:noFill/>
          </a:ln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6B63D7C-DA20-4B10-8164-8F1ACA90E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90379" y="244088"/>
            <a:ext cx="4139753" cy="6367923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EB1DFB-E9D4-4418-85B6-90079F889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374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F0407B-48CB-4C05-B0D7-7A69A0D4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C50C3D-0DA0-4914-B5B4-D1819CC69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F9E583-1A92-4144-B4FA-81D98317F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34E919F-0039-45A9-8A1B-B05CD878F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9C5A0E-1D2A-4F4B-8123-B963AD56D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C3A7CDD-5E6D-48B6-9D66-F8AFFB7D2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5AA4037-397A-4467-A120-C510DDD42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E7B4B2-19E8-410A-A89F-7A2E0485D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06D98D2-ED53-4A46-95A8-7A0D05291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442832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7AF9938-CF17-D658-F41B-380B14796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3428998"/>
            <a:ext cx="2658856" cy="2268559"/>
          </a:xfrm>
        </p:spPr>
        <p:txBody>
          <a:bodyPr vert="horz" lIns="91440" tIns="45720" rIns="91440" bIns="45720" rtlCol="0" anchor="t">
            <a:normAutofit/>
          </a:bodyPr>
          <a:lstStyle/>
          <a:p>
            <a:br>
              <a:rPr lang="en-US" altLang="zh-CN" sz="3200" dirty="0">
                <a:latin typeface="+mj-lt"/>
                <a:ea typeface="+mj-ea"/>
              </a:rPr>
            </a:br>
            <a:r>
              <a:rPr lang="en-US" altLang="zh-CN" sz="3200" dirty="0">
                <a:latin typeface="+mj-lt"/>
                <a:ea typeface="+mj-ea"/>
              </a:rPr>
              <a:t>No CBD</a:t>
            </a:r>
            <a:br>
              <a:rPr lang="en-US" altLang="zh-CN" sz="3200" dirty="0">
                <a:latin typeface="+mj-lt"/>
                <a:ea typeface="+mj-ea"/>
              </a:rPr>
            </a:br>
            <a:br>
              <a:rPr lang="en-US" altLang="zh-CN" sz="3200" dirty="0">
                <a:latin typeface="+mj-lt"/>
                <a:ea typeface="+mj-ea"/>
              </a:rPr>
            </a:br>
            <a:endParaRPr lang="en-US" altLang="zh-CN" sz="3200" dirty="0">
              <a:latin typeface="+mj-lt"/>
              <a:ea typeface="+mj-ea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98BC5BE-3558-4B92-867F-8CD65C7BE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3113" y="0"/>
            <a:ext cx="594852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内容占位符 6" descr="地图&#10;&#10;中度可信度描述已自动生成">
            <a:extLst>
              <a:ext uri="{FF2B5EF4-FFF2-40B4-BE49-F238E27FC236}">
                <a16:creationId xmlns:a16="http://schemas.microsoft.com/office/drawing/2014/main" id="{50000C14-82CA-1203-C9EE-B2175F857D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9658" y="1321921"/>
            <a:ext cx="5284209" cy="4214156"/>
          </a:xfrm>
          <a:prstGeom prst="rect">
            <a:avLst/>
          </a:prstGeom>
          <a:ln w="12700">
            <a:noFill/>
          </a:ln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F8C4208F-A711-4F9F-B74B-CA7E99A5B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7920" y="236475"/>
            <a:ext cx="5439984" cy="6385049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A542E5A-150E-4078-B605-939EE9F3F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50CD4314-74CF-3043-E061-6674124A6D87}"/>
              </a:ext>
            </a:extLst>
          </p:cNvPr>
          <p:cNvSpPr txBox="1">
            <a:spLocks/>
          </p:cNvSpPr>
          <p:nvPr/>
        </p:nvSpPr>
        <p:spPr>
          <a:xfrm>
            <a:off x="1330781" y="93453"/>
            <a:ext cx="3322242" cy="9341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3600" dirty="0"/>
              <a:t>City Findings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556261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AF0407B-48CB-4C05-B0D7-7A69A0D4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DC50C3D-0DA0-4914-B5B4-D1819CC69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F9E583-1A92-4144-B4FA-81D98317F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34E919F-0039-45A9-8A1B-B05CD878F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C9C5A0E-1D2A-4F4B-8123-B963AD56D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C3A7CDD-5E6D-48B6-9D66-F8AFFB7D2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A5AA4037-397A-4467-A120-C510DDD42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8E7B4B2-19E8-410A-A89F-7A2E0485D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06D98D2-ED53-4A46-95A8-7A0D05291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442832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7AF9938-CF17-D658-F41B-380B14796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41943" y="3426282"/>
            <a:ext cx="8160151" cy="2268559"/>
          </a:xfrm>
        </p:spPr>
        <p:txBody>
          <a:bodyPr vert="horz" lIns="91440" tIns="45720" rIns="91440" bIns="45720" rtlCol="0" anchor="t">
            <a:normAutofit/>
          </a:bodyPr>
          <a:lstStyle/>
          <a:p>
            <a:br>
              <a:rPr lang="en-US" altLang="zh-CN" sz="2500" dirty="0">
                <a:latin typeface="+mj-lt"/>
                <a:ea typeface="+mj-ea"/>
              </a:rPr>
            </a:br>
            <a:r>
              <a:rPr lang="en-US" altLang="zh-CN" sz="2500" dirty="0">
                <a:latin typeface="+mj-lt"/>
                <a:ea typeface="+mj-ea"/>
              </a:rPr>
              <a:t>Exist Potential Bottleneck</a:t>
            </a:r>
            <a:br>
              <a:rPr lang="en-US" altLang="zh-CN" sz="2500" dirty="0">
                <a:latin typeface="+mj-lt"/>
                <a:ea typeface="+mj-ea"/>
              </a:rPr>
            </a:br>
            <a:r>
              <a:rPr lang="en-US" altLang="zh-CN" sz="2500" dirty="0">
                <a:latin typeface="+mj-lt"/>
                <a:ea typeface="+mj-ea"/>
              </a:rPr>
              <a:t>Similar Speed</a:t>
            </a:r>
            <a:br>
              <a:rPr lang="en-US" altLang="zh-CN" sz="2500" dirty="0">
                <a:latin typeface="+mj-lt"/>
                <a:ea typeface="+mj-ea"/>
              </a:rPr>
            </a:br>
            <a:br>
              <a:rPr lang="en-US" altLang="zh-CN" sz="2500" dirty="0">
                <a:latin typeface="+mj-lt"/>
                <a:ea typeface="+mj-ea"/>
              </a:rPr>
            </a:br>
            <a:endParaRPr lang="en-US" altLang="zh-CN" sz="2500" dirty="0">
              <a:latin typeface="+mj-lt"/>
              <a:ea typeface="+mj-ea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98BC5BE-3558-4B92-867F-8CD65C7BE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3113" y="0"/>
            <a:ext cx="594852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内容占位符 7" descr="卡通人物&#10;&#10;中度可信度描述已自动生成">
            <a:extLst>
              <a:ext uri="{FF2B5EF4-FFF2-40B4-BE49-F238E27FC236}">
                <a16:creationId xmlns:a16="http://schemas.microsoft.com/office/drawing/2014/main" id="{2F403BA7-529D-4973-2555-F98EDCED7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9658" y="1308711"/>
            <a:ext cx="5284209" cy="4240577"/>
          </a:xfrm>
          <a:prstGeom prst="rect">
            <a:avLst/>
          </a:prstGeom>
          <a:ln w="12700">
            <a:noFill/>
          </a:ln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F8C4208F-A711-4F9F-B74B-CA7E99A5B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7920" y="236475"/>
            <a:ext cx="5439984" cy="6385049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A542E5A-150E-4078-B605-939EE9F3F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97D23484-B962-C001-509A-C58B34C21256}"/>
              </a:ext>
            </a:extLst>
          </p:cNvPr>
          <p:cNvSpPr txBox="1">
            <a:spLocks/>
          </p:cNvSpPr>
          <p:nvPr/>
        </p:nvSpPr>
        <p:spPr>
          <a:xfrm>
            <a:off x="1330781" y="93453"/>
            <a:ext cx="3322242" cy="9341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3600" dirty="0"/>
              <a:t>City Findings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357175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AF0407B-48CB-4C05-B0D7-7A69A0D4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C50C3D-0DA0-4914-B5B4-D1819CC69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F9E583-1A92-4144-B4FA-81D98317F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6CDEC81-804D-46B6-95DA-DEF2A7586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0333DD4-1BAD-4A0F-97CE-BC0365285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0B2048-F340-478F-9B06-A78BBA2D6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E845C87-7EAA-46AF-B7BA-7D9A27F7F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AAAE793-35FD-4F15-816E-C3B8E037B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2A5D4C3-50B1-4596-A008-B91727460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762" y="0"/>
            <a:ext cx="384908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内容占位符 5" descr="图示&#10;&#10;中度可信度描述已自动生成">
            <a:extLst>
              <a:ext uri="{FF2B5EF4-FFF2-40B4-BE49-F238E27FC236}">
                <a16:creationId xmlns:a16="http://schemas.microsoft.com/office/drawing/2014/main" id="{BD7D7859-A670-9D8B-D37A-644A62A819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5361"/>
          <a:stretch/>
        </p:blipFill>
        <p:spPr>
          <a:xfrm>
            <a:off x="1326490" y="1299030"/>
            <a:ext cx="3216065" cy="4259939"/>
          </a:xfrm>
          <a:prstGeom prst="rect">
            <a:avLst/>
          </a:prstGeom>
          <a:ln w="12700">
            <a:noFill/>
          </a:ln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E9129AA9-E0F9-4F97-BBA2-96A79DEFF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2940" y="0"/>
            <a:ext cx="6524905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7AF9938-CF17-D658-F41B-380B14796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3328" y="2590237"/>
            <a:ext cx="4745117" cy="22685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sz="3200" dirty="0">
                <a:latin typeface="+mj-lt"/>
                <a:ea typeface="+mj-ea"/>
              </a:rPr>
              <a:t>Short Work Hours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47C8A03-A59D-4813-A456-D2D23826D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31734" y="231960"/>
            <a:ext cx="3384630" cy="6391933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024641D-BB05-4708-8F6A-9824DECAF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6A659DE6-C778-A544-1027-028A8DD913BC}"/>
              </a:ext>
            </a:extLst>
          </p:cNvPr>
          <p:cNvSpPr txBox="1">
            <a:spLocks/>
          </p:cNvSpPr>
          <p:nvPr/>
        </p:nvSpPr>
        <p:spPr>
          <a:xfrm>
            <a:off x="5826851" y="0"/>
            <a:ext cx="5314239" cy="9341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3600" dirty="0"/>
              <a:t>Life Pattern Findings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855343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AF9938-CF17-D658-F41B-380B14796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60094" y="1600225"/>
            <a:ext cx="7958331" cy="1077229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 </a:t>
            </a:r>
            <a:r>
              <a:rPr lang="en-US" altLang="zh-CN" sz="2800" dirty="0" err="1"/>
              <a:t>Wierd</a:t>
            </a:r>
            <a:endParaRPr lang="zh-CN" altLang="en-US" sz="2800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E2D5DBCA-D539-2F0D-1057-3088AD1B3ABF}"/>
              </a:ext>
            </a:extLst>
          </p:cNvPr>
          <p:cNvSpPr txBox="1">
            <a:spLocks/>
          </p:cNvSpPr>
          <p:nvPr/>
        </p:nvSpPr>
        <p:spPr>
          <a:xfrm>
            <a:off x="3214114" y="112230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Life Pattern Findings</a:t>
            </a:r>
            <a:endParaRPr lang="zh-CN" altLang="en-US" dirty="0"/>
          </a:p>
        </p:txBody>
      </p:sp>
      <p:pic>
        <p:nvPicPr>
          <p:cNvPr id="8" name="内容占位符 7" descr="手机屏幕的截图&#10;&#10;描述已自动生成">
            <a:extLst>
              <a:ext uri="{FF2B5EF4-FFF2-40B4-BE49-F238E27FC236}">
                <a16:creationId xmlns:a16="http://schemas.microsoft.com/office/drawing/2014/main" id="{9F309817-7529-E323-C444-B2A4A7664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2403" y="2449013"/>
            <a:ext cx="3312851" cy="3997325"/>
          </a:xfr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5F8C6AB3-1DF0-9BD8-198E-1ABCEBCEF5F1}"/>
              </a:ext>
            </a:extLst>
          </p:cNvPr>
          <p:cNvSpPr txBox="1">
            <a:spLocks/>
          </p:cNvSpPr>
          <p:nvPr/>
        </p:nvSpPr>
        <p:spPr>
          <a:xfrm>
            <a:off x="-4871501" y="1600225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dirty="0"/>
              <a:t> Ordinary</a:t>
            </a:r>
            <a:endParaRPr lang="zh-CN" altLang="en-US" sz="2800" dirty="0"/>
          </a:p>
        </p:txBody>
      </p:sp>
      <p:pic>
        <p:nvPicPr>
          <p:cNvPr id="11" name="图片 10" descr="手机屏幕的截图&#10;&#10;描述已自动生成">
            <a:extLst>
              <a:ext uri="{FF2B5EF4-FFF2-40B4-BE49-F238E27FC236}">
                <a16:creationId xmlns:a16="http://schemas.microsoft.com/office/drawing/2014/main" id="{3DD87685-521B-8638-DAA9-CEB03490A4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45"/>
          <a:stretch/>
        </p:blipFill>
        <p:spPr>
          <a:xfrm>
            <a:off x="7705345" y="2430146"/>
            <a:ext cx="3467100" cy="3223713"/>
          </a:xfrm>
          <a:prstGeom prst="rect">
            <a:avLst/>
          </a:prstGeom>
        </p:spPr>
      </p:pic>
      <p:pic>
        <p:nvPicPr>
          <p:cNvPr id="13" name="图片 12" descr="手机屏幕的截图&#10;&#10;描述已自动生成">
            <a:extLst>
              <a:ext uri="{FF2B5EF4-FFF2-40B4-BE49-F238E27FC236}">
                <a16:creationId xmlns:a16="http://schemas.microsoft.com/office/drawing/2014/main" id="{86B62E85-C97D-856B-4A37-E930E7FEBB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60"/>
          <a:stretch/>
        </p:blipFill>
        <p:spPr>
          <a:xfrm>
            <a:off x="493712" y="2448561"/>
            <a:ext cx="3457575" cy="3205298"/>
          </a:xfrm>
          <a:prstGeom prst="rect">
            <a:avLst/>
          </a:prstGeom>
        </p:spPr>
      </p:pic>
      <p:sp>
        <p:nvSpPr>
          <p:cNvPr id="14" name="标题 1">
            <a:extLst>
              <a:ext uri="{FF2B5EF4-FFF2-40B4-BE49-F238E27FC236}">
                <a16:creationId xmlns:a16="http://schemas.microsoft.com/office/drawing/2014/main" id="{550BA2A8-8AF8-3CE6-DB1B-C09765558B69}"/>
              </a:ext>
            </a:extLst>
          </p:cNvPr>
          <p:cNvSpPr txBox="1">
            <a:spLocks/>
          </p:cNvSpPr>
          <p:nvPr/>
        </p:nvSpPr>
        <p:spPr>
          <a:xfrm>
            <a:off x="2222499" y="1600224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dirty="0"/>
              <a:t> Student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67266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AF9938-CF17-D658-F41B-380B14796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38" y="1150324"/>
            <a:ext cx="9394261" cy="1077229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Difference between weekdays &amp; weekends</a:t>
            </a:r>
            <a:endParaRPr lang="zh-CN" altLang="en-US" sz="2800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E2D5DBCA-D539-2F0D-1057-3088AD1B3ABF}"/>
              </a:ext>
            </a:extLst>
          </p:cNvPr>
          <p:cNvSpPr txBox="1">
            <a:spLocks/>
          </p:cNvSpPr>
          <p:nvPr/>
        </p:nvSpPr>
        <p:spPr>
          <a:xfrm>
            <a:off x="3214114" y="112230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Life Pattern Findings</a:t>
            </a:r>
            <a:endParaRPr lang="zh-CN" altLang="en-US" dirty="0"/>
          </a:p>
        </p:txBody>
      </p:sp>
      <p:pic>
        <p:nvPicPr>
          <p:cNvPr id="8" name="内容占位符 7" descr="电脑萤幕画面&#10;&#10;描述已自动生成">
            <a:extLst>
              <a:ext uri="{FF2B5EF4-FFF2-40B4-BE49-F238E27FC236}">
                <a16:creationId xmlns:a16="http://schemas.microsoft.com/office/drawing/2014/main" id="{2737A10C-EEB7-B224-C038-06DF246B0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69"/>
          <a:stretch/>
        </p:blipFill>
        <p:spPr>
          <a:xfrm>
            <a:off x="1696719" y="3882314"/>
            <a:ext cx="3448050" cy="2076190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CC03BFF-0650-EF3A-8636-54B5918B8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586" y="3882314"/>
            <a:ext cx="3466667" cy="2076190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E328B146-1DE2-734D-E042-538C8701F3ED}"/>
              </a:ext>
            </a:extLst>
          </p:cNvPr>
          <p:cNvSpPr txBox="1">
            <a:spLocks/>
          </p:cNvSpPr>
          <p:nvPr/>
        </p:nvSpPr>
        <p:spPr>
          <a:xfrm>
            <a:off x="-558422" y="2844220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altLang="zh-CN" sz="2800" dirty="0"/>
              <a:t>2022-03-06</a:t>
            </a:r>
          </a:p>
          <a:p>
            <a:pPr algn="ctr"/>
            <a:r>
              <a:rPr lang="en-US" altLang="zh-CN" sz="2800" dirty="0"/>
              <a:t>Sunday</a:t>
            </a:r>
            <a:endParaRPr lang="zh-CN" altLang="en-US" sz="28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B4EE48BC-2EA7-317C-ACF6-2793BD41531D}"/>
              </a:ext>
            </a:extLst>
          </p:cNvPr>
          <p:cNvSpPr txBox="1">
            <a:spLocks/>
          </p:cNvSpPr>
          <p:nvPr/>
        </p:nvSpPr>
        <p:spPr>
          <a:xfrm>
            <a:off x="4524753" y="2890385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altLang="zh-CN" sz="2800" dirty="0"/>
              <a:t>2022-03-23</a:t>
            </a:r>
          </a:p>
          <a:p>
            <a:pPr algn="ctr"/>
            <a:r>
              <a:rPr lang="en-US" altLang="zh-CN" sz="2800" dirty="0"/>
              <a:t>Wednesday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77945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EC0294F1-7EE2-4EB9-A41B-908481D40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132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3968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8B91C57-2090-466E-B05A-DA282135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parallelogram">
            <a:avLst>
              <a:gd name="adj" fmla="val 99596"/>
            </a:avLst>
          </a:prstGeom>
        </p:spPr>
        <p:txBody>
          <a:bodyPr vert="horz" lIns="91440" tIns="45720" rIns="91440" bIns="45720" rtlCol="0">
            <a:normAutofit/>
          </a:bodyPr>
          <a:lstStyle/>
          <a:p>
            <a:pPr algn="l" rtl="0"/>
            <a:r>
              <a:rPr lang="en-US" altLang="zh-CN" dirty="0"/>
              <a:t>Topics</a:t>
            </a:r>
            <a:endParaRPr lang="zh-CN" altLang="en-US" dirty="0"/>
          </a:p>
        </p:txBody>
      </p:sp>
      <p:graphicFrame>
        <p:nvGraphicFramePr>
          <p:cNvPr id="5" name="内容占位符 2" descr="图标项目符号">
            <a:extLst>
              <a:ext uri="{FF2B5EF4-FFF2-40B4-BE49-F238E27FC236}">
                <a16:creationId xmlns:a16="http://schemas.microsoft.com/office/drawing/2014/main" id="{ACE5AD74-04D5-49BC-88CF-B67398F8B4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3230720"/>
              </p:ext>
            </p:extLst>
          </p:nvPr>
        </p:nvGraphicFramePr>
        <p:xfrm>
          <a:off x="2611807" y="2367883"/>
          <a:ext cx="7958331" cy="3366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25124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B9D39A-CF80-CD65-3AFE-3A8140580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442296"/>
            <a:ext cx="7958331" cy="1077229"/>
          </a:xfrm>
        </p:spPr>
        <p:txBody>
          <a:bodyPr/>
          <a:lstStyle/>
          <a:p>
            <a:r>
              <a:rPr lang="en-US" altLang="zh-CN" dirty="0"/>
              <a:t>Abnormal Event</a:t>
            </a:r>
            <a:endParaRPr lang="zh-CN" altLang="en-US" dirty="0"/>
          </a:p>
        </p:txBody>
      </p:sp>
      <p:pic>
        <p:nvPicPr>
          <p:cNvPr id="5" name="内容占位符 4" descr="图表&#10;&#10;中度可信度描述已自动生成">
            <a:extLst>
              <a:ext uri="{FF2B5EF4-FFF2-40B4-BE49-F238E27FC236}">
                <a16:creationId xmlns:a16="http://schemas.microsoft.com/office/drawing/2014/main" id="{487F0B55-2F57-49A2-01EF-5FBC10EAF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9896" y="1123285"/>
            <a:ext cx="3400425" cy="2819400"/>
          </a:xfrm>
        </p:spPr>
      </p:pic>
      <p:pic>
        <p:nvPicPr>
          <p:cNvPr id="7" name="图片 6" descr="地图&#10;&#10;中度可信度描述已自动生成">
            <a:extLst>
              <a:ext uri="{FF2B5EF4-FFF2-40B4-BE49-F238E27FC236}">
                <a16:creationId xmlns:a16="http://schemas.microsoft.com/office/drawing/2014/main" id="{E42A89C3-C824-ECE8-4362-60B224C27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974" y="1123285"/>
            <a:ext cx="3457575" cy="2819400"/>
          </a:xfrm>
          <a:prstGeom prst="rect">
            <a:avLst/>
          </a:prstGeom>
        </p:spPr>
      </p:pic>
      <p:pic>
        <p:nvPicPr>
          <p:cNvPr id="9" name="图片 8" descr="图片包含 图形用户界面&#10;&#10;描述已自动生成">
            <a:extLst>
              <a:ext uri="{FF2B5EF4-FFF2-40B4-BE49-F238E27FC236}">
                <a16:creationId xmlns:a16="http://schemas.microsoft.com/office/drawing/2014/main" id="{22C8C90E-D157-417E-0556-BEBCFBCBA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8640" y="4895631"/>
            <a:ext cx="8905557" cy="1520073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8E8D828A-16A5-94B7-D3B8-511AAB184E08}"/>
              </a:ext>
            </a:extLst>
          </p:cNvPr>
          <p:cNvSpPr txBox="1">
            <a:spLocks/>
          </p:cNvSpPr>
          <p:nvPr/>
        </p:nvSpPr>
        <p:spPr>
          <a:xfrm>
            <a:off x="-3220032" y="4085059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2022-03-05</a:t>
            </a:r>
            <a:endParaRPr lang="zh-CN" altLang="en-US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C472A877-203D-01EC-BF89-F5F522D5230E}"/>
              </a:ext>
            </a:extLst>
          </p:cNvPr>
          <p:cNvSpPr txBox="1">
            <a:spLocks/>
          </p:cNvSpPr>
          <p:nvPr/>
        </p:nvSpPr>
        <p:spPr>
          <a:xfrm>
            <a:off x="1954273" y="4085059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2022-03-06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6858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21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6" name="Picture 23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7" name="Rectangle 25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Rectangle 27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" name="Rectangle 29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" name="Rectangle 31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" name="TextBox 33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52" name="Rectangle 35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37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124" y="487443"/>
            <a:ext cx="5841548" cy="5841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4" name="Picture 39">
            <a:extLst>
              <a:ext uri="{FF2B5EF4-FFF2-40B4-BE49-F238E27FC236}">
                <a16:creationId xmlns:a16="http://schemas.microsoft.com/office/drawing/2014/main" id="{15ADB788-8569-409E-862D-665AD53C9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4DFCA76-5DF3-4D71-A543-CF57216D5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9048" y="2568817"/>
            <a:ext cx="9635230" cy="31339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zh-CN" altLang="en-US" sz="2800" dirty="0">
                <a:solidFill>
                  <a:srgbClr val="1F2D29"/>
                </a:solidFill>
                <a:latin typeface="+mj-lt"/>
                <a:ea typeface="+mj-ea"/>
              </a:rPr>
              <a:t>分工</a:t>
            </a:r>
            <a:br>
              <a:rPr lang="en-US" altLang="zh-CN" sz="2800" dirty="0">
                <a:solidFill>
                  <a:srgbClr val="1F2D29"/>
                </a:solidFill>
                <a:latin typeface="+mj-lt"/>
                <a:ea typeface="+mj-ea"/>
              </a:rPr>
            </a:br>
            <a:r>
              <a:rPr lang="zh-CN" altLang="en-US" sz="2800" dirty="0">
                <a:solidFill>
                  <a:srgbClr val="1F2D29"/>
                </a:solidFill>
                <a:latin typeface="+mj-lt"/>
                <a:ea typeface="+mj-ea"/>
              </a:rPr>
              <a:t>夏康杰：</a:t>
            </a:r>
            <a:r>
              <a:rPr lang="en-US" altLang="zh-CN" sz="2800" dirty="0">
                <a:solidFill>
                  <a:srgbClr val="1F2D29"/>
                </a:solidFill>
                <a:latin typeface="+mj-lt"/>
                <a:ea typeface="+mj-ea"/>
              </a:rPr>
              <a:t>data preprocessing, map and traffic analysis </a:t>
            </a:r>
            <a:br>
              <a:rPr lang="en-US" altLang="zh-CN" sz="2800" dirty="0">
                <a:solidFill>
                  <a:srgbClr val="1F2D29"/>
                </a:solidFill>
                <a:latin typeface="+mj-lt"/>
                <a:ea typeface="+mj-ea"/>
              </a:rPr>
            </a:br>
            <a:r>
              <a:rPr lang="zh-CN" altLang="en-US" sz="2800" dirty="0">
                <a:solidFill>
                  <a:srgbClr val="1F2D29"/>
                </a:solidFill>
                <a:latin typeface="+mj-lt"/>
                <a:ea typeface="+mj-ea"/>
              </a:rPr>
              <a:t>王芸飞：</a:t>
            </a:r>
            <a:r>
              <a:rPr lang="en-US" altLang="zh-CN" sz="2800" dirty="0">
                <a:solidFill>
                  <a:srgbClr val="1F2D29"/>
                </a:solidFill>
                <a:latin typeface="+mj-lt"/>
                <a:ea typeface="+mj-ea"/>
              </a:rPr>
              <a:t>calendar, citizen cluster, life pattern analysis</a:t>
            </a:r>
            <a:br>
              <a:rPr lang="en-US" altLang="zh-CN" sz="2800" dirty="0">
                <a:solidFill>
                  <a:srgbClr val="1F2D29"/>
                </a:solidFill>
                <a:latin typeface="+mj-lt"/>
                <a:ea typeface="+mj-ea"/>
              </a:rPr>
            </a:br>
            <a:r>
              <a:rPr lang="zh-CN" altLang="en-US" sz="2800" dirty="0">
                <a:solidFill>
                  <a:srgbClr val="1F2D29"/>
                </a:solidFill>
                <a:latin typeface="+mj-lt"/>
                <a:ea typeface="+mj-ea"/>
              </a:rPr>
              <a:t>贾舜康：</a:t>
            </a:r>
            <a:r>
              <a:rPr lang="en-US" altLang="zh-CN" sz="2800" dirty="0">
                <a:solidFill>
                  <a:srgbClr val="1F2D29"/>
                </a:solidFill>
                <a:latin typeface="+mj-lt"/>
                <a:ea typeface="+mj-ea"/>
              </a:rPr>
              <a:t>monthly expenditure, design</a:t>
            </a:r>
          </a:p>
        </p:txBody>
      </p:sp>
      <p:sp>
        <p:nvSpPr>
          <p:cNvPr id="55" name="Rectangle 41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2663C086-1480-4E81-BD6F-3E43A4C38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5313" y="2747897"/>
            <a:ext cx="353147" cy="353147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733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矩形 18">
            <a:extLst>
              <a:ext uri="{FF2B5EF4-FFF2-40B4-BE49-F238E27FC236}">
                <a16:creationId xmlns:a16="http://schemas.microsoft.com/office/drawing/2014/main" id="{A97B08B2-0DA5-4B7F-A47D-5C15ECFB0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6" name="图片 20">
            <a:extLst>
              <a:ext uri="{FF2B5EF4-FFF2-40B4-BE49-F238E27FC236}">
                <a16:creationId xmlns:a16="http://schemas.microsoft.com/office/drawing/2014/main" id="{19C770FC-6D2D-4B73-8219-CFEB0B146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7" name="图片 22">
            <a:extLst>
              <a:ext uri="{FF2B5EF4-FFF2-40B4-BE49-F238E27FC236}">
                <a16:creationId xmlns:a16="http://schemas.microsoft.com/office/drawing/2014/main" id="{2DD31FDA-BCB5-4B8D-8FB8-8CCF019C9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8" name="矩形 24">
            <a:extLst>
              <a:ext uri="{FF2B5EF4-FFF2-40B4-BE49-F238E27FC236}">
                <a16:creationId xmlns:a16="http://schemas.microsoft.com/office/drawing/2014/main" id="{590A298A-601D-412F-9A93-09DCA9DBE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矩形 26">
            <a:extLst>
              <a:ext uri="{FF2B5EF4-FFF2-40B4-BE49-F238E27FC236}">
                <a16:creationId xmlns:a16="http://schemas.microsoft.com/office/drawing/2014/main" id="{7474A3CD-596C-4FAC-8913-C98848CD2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0" name="矩形 28">
            <a:extLst>
              <a:ext uri="{FF2B5EF4-FFF2-40B4-BE49-F238E27FC236}">
                <a16:creationId xmlns:a16="http://schemas.microsoft.com/office/drawing/2014/main" id="{06A99299-7151-43AF-94CF-2ADA8412B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5" y="0"/>
            <a:ext cx="4431479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D904461-E85A-43E7-AA0B-B7DF596C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00" y="755916"/>
            <a:ext cx="5893747" cy="1876011"/>
          </a:xfrm>
          <a:prstGeom prst="parallelogram">
            <a:avLst>
              <a:gd name="adj" fmla="val 102136"/>
            </a:avLst>
          </a:prstGeom>
          <a:solidFill>
            <a:schemeClr val="tx1">
              <a:alpha val="10000"/>
            </a:schemeClr>
          </a:solidFill>
        </p:spPr>
        <p:txBody>
          <a:bodyPr lIns="504000" tIns="108000" rtlCol="0" anchor="ctr">
            <a:noAutofit/>
          </a:bodyPr>
          <a:lstStyle/>
          <a:p>
            <a:pPr algn="l" rtl="0"/>
            <a:r>
              <a:rPr lang="en-US" altLang="zh-CN" sz="5400" b="1" dirty="0"/>
              <a:t>Thanks !</a:t>
            </a:r>
            <a:endParaRPr lang="zh-CN" altLang="en-US" sz="5400" b="1" dirty="0"/>
          </a:p>
        </p:txBody>
      </p:sp>
      <p:sp>
        <p:nvSpPr>
          <p:cNvPr id="41" name="文本框 30">
            <a:extLst>
              <a:ext uri="{FF2B5EF4-FFF2-40B4-BE49-F238E27FC236}">
                <a16:creationId xmlns:a16="http://schemas.microsoft.com/office/drawing/2014/main" id="{D15739DB-3328-42F4-B530-BC79F25F2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0645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>
              <a:spcAft>
                <a:spcPts val="600"/>
              </a:spcAft>
            </a:pPr>
            <a:r>
              <a:rPr lang="en-US" altLang="zh-CN" sz="1800" dirty="0">
                <a:solidFill>
                  <a:schemeClr val="accent6"/>
                </a:solidFill>
                <a:latin typeface="Wingdings 3" panose="05040102010807070707" pitchFamily="18" charset="2"/>
                <a:ea typeface="Microsoft YaHei UI" panose="020B0503020204020204" pitchFamily="34" charset="-122"/>
              </a:rPr>
              <a:t>z</a:t>
            </a:r>
            <a:endParaRPr lang="zh-CN" altLang="en-US" sz="1000" dirty="0">
              <a:solidFill>
                <a:schemeClr val="accent6"/>
              </a:solidFill>
              <a:latin typeface="Wingdings 3" panose="05040102010807070707" pitchFamily="18" charset="2"/>
              <a:ea typeface="Microsoft YaHei UI" panose="020B0503020204020204" pitchFamily="34" charset="-122"/>
            </a:endParaRPr>
          </a:p>
        </p:txBody>
      </p:sp>
      <p:sp>
        <p:nvSpPr>
          <p:cNvPr id="42" name="矩形​ 32">
            <a:extLst>
              <a:ext uri="{FF2B5EF4-FFF2-40B4-BE49-F238E27FC236}">
                <a16:creationId xmlns:a16="http://schemas.microsoft.com/office/drawing/2014/main" id="{09BB4655-F250-4A6F-9526-13AFF6118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3755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7044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E310E8-A516-E89E-B8EC-7C8AB6920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图示, 示意图&#10;&#10;描述已自动生成">
            <a:extLst>
              <a:ext uri="{FF2B5EF4-FFF2-40B4-BE49-F238E27FC236}">
                <a16:creationId xmlns:a16="http://schemas.microsoft.com/office/drawing/2014/main" id="{74C2E4E8-2389-5F53-2847-8438C75C1E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306977"/>
            <a:ext cx="12209082" cy="6244046"/>
          </a:xfrm>
        </p:spPr>
      </p:pic>
    </p:spTree>
    <p:extLst>
      <p:ext uri="{BB962C8B-B14F-4D97-AF65-F5344CB8AC3E}">
        <p14:creationId xmlns:p14="http://schemas.microsoft.com/office/powerpoint/2010/main" val="21035882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0F3308-12C4-4DD7-ABB4-D0DFAA3C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24046D-AAB6-4470-AC22-6448D576E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1A0A85-392D-49DA-B9EC-82262B3B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3AFD74C-283C-45BD-885B-6E6635E4B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3DE725-FEB0-422F-BDBA-A29C95768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058156-257B-4118-BA50-5869C8AF6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60CBC4D-3189-D8D8-5955-A1F619065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/>
              <a:t>At First Glance</a:t>
            </a:r>
            <a:br>
              <a:rPr lang="en-US" altLang="zh-CN" dirty="0"/>
            </a:br>
            <a:r>
              <a:rPr lang="en-US" altLang="zh-CN" dirty="0"/>
              <a:t>Overview City Pattern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D9C361-5FC8-9B6C-48C6-763401FD4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805" y="2052116"/>
            <a:ext cx="2658877" cy="3997828"/>
          </a:xfrm>
        </p:spPr>
        <p:txBody>
          <a:bodyPr>
            <a:normAutofit/>
          </a:bodyPr>
          <a:lstStyle/>
          <a:p>
            <a:r>
              <a:rPr lang="en-US" altLang="zh-CN" sz="1600"/>
              <a:t>Map</a:t>
            </a:r>
          </a:p>
          <a:p>
            <a:pPr lvl="1"/>
            <a:r>
              <a:rPr lang="en-US" altLang="zh-CN" sz="1600"/>
              <a:t>opacity-&gt;busy</a:t>
            </a:r>
            <a:r>
              <a:rPr lang="zh-CN" altLang="en-US" sz="1600"/>
              <a:t> </a:t>
            </a:r>
            <a:r>
              <a:rPr lang="en-US" altLang="zh-CN" sz="1600"/>
              <a:t>area</a:t>
            </a:r>
            <a:r>
              <a:rPr lang="zh-CN" altLang="en-US" sz="1600"/>
              <a:t> </a:t>
            </a:r>
            <a:r>
              <a:rPr lang="en-US" altLang="zh-CN" sz="1600"/>
              <a:t>in city</a:t>
            </a:r>
          </a:p>
          <a:p>
            <a:pPr lvl="1"/>
            <a:r>
              <a:rPr lang="en-US" altLang="zh-CN" sz="1600"/>
              <a:t>Color -&gt; different area</a:t>
            </a:r>
          </a:p>
          <a:p>
            <a:pPr marL="457200" lvl="1" indent="0">
              <a:buNone/>
            </a:pPr>
            <a:r>
              <a:rPr lang="zh-CN" altLang="en-US" sz="1600"/>
              <a:t>  （</a:t>
            </a:r>
            <a:r>
              <a:rPr lang="en-US" altLang="zh-CN" sz="1600"/>
              <a:t>commercial</a:t>
            </a:r>
            <a:r>
              <a:rPr lang="zh-CN" altLang="en-US" sz="1600"/>
              <a:t>，</a:t>
            </a:r>
            <a:r>
              <a:rPr lang="en-US" altLang="zh-CN" sz="1600"/>
              <a:t>residential</a:t>
            </a:r>
            <a:r>
              <a:rPr lang="zh-CN" altLang="en-US" sz="1600"/>
              <a:t>）</a:t>
            </a:r>
            <a:endParaRPr lang="en-US" altLang="zh-CN" sz="1600"/>
          </a:p>
        </p:txBody>
      </p:sp>
      <p:pic>
        <p:nvPicPr>
          <p:cNvPr id="5" name="内容占位符 4" descr="图示, 示意图&#10;&#10;描述已自动生成">
            <a:extLst>
              <a:ext uri="{FF2B5EF4-FFF2-40B4-BE49-F238E27FC236}">
                <a16:creationId xmlns:a16="http://schemas.microsoft.com/office/drawing/2014/main" id="{6B776E9E-1B54-3CAB-37E0-1B9D328D5E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682" t="559" r="20400" b="14667"/>
          <a:stretch/>
        </p:blipFill>
        <p:spPr>
          <a:xfrm>
            <a:off x="5555101" y="2348779"/>
            <a:ext cx="4574755" cy="3373468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23B4D99-FEA8-489A-8436-A2F113BE1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376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24A1565-B7E1-4C59-84A2-5831F1160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8B134C-47B2-49B8-B810-2931B20EA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50BD34-8417-42DB-BEA7-96B1E4156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E04A24D-ECF7-4024-BAC2-981BA69CF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C3D135-9831-45A9-8FBE-2A2548C8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8375ABF-52E0-4C78-B2CF-0A949D7D8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DFB090C-6418-60A8-983A-E163B8537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4779833" cy="1294428"/>
          </a:xfrm>
        </p:spPr>
        <p:txBody>
          <a:bodyPr>
            <a:noAutofit/>
          </a:bodyPr>
          <a:lstStyle/>
          <a:p>
            <a:pPr algn="l"/>
            <a:r>
              <a:rPr lang="en-US" altLang="zh-CN" dirty="0"/>
              <a:t>At First Glance</a:t>
            </a:r>
            <a:br>
              <a:rPr lang="en-US" altLang="zh-CN" dirty="0"/>
            </a:br>
            <a:r>
              <a:rPr lang="en-US" altLang="zh-CN" dirty="0"/>
              <a:t>Overview City Pattern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F4B6EB-5AEE-DB5B-1067-05CC4192F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3969505" cy="3997828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Monthly Expenditure &amp; Time consumption</a:t>
            </a:r>
            <a:endParaRPr lang="zh-CN" altLang="en-US" sz="1800" dirty="0"/>
          </a:p>
        </p:txBody>
      </p:sp>
      <p:pic>
        <p:nvPicPr>
          <p:cNvPr id="7" name="内容占位符 4" descr="图示, 示意图&#10;&#10;描述已自动生成">
            <a:extLst>
              <a:ext uri="{FF2B5EF4-FFF2-40B4-BE49-F238E27FC236}">
                <a16:creationId xmlns:a16="http://schemas.microsoft.com/office/drawing/2014/main" id="{AC0FA7F6-A6D1-F8C3-3C7B-CE0BEA216F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48" t="54022" r="80621" b="1970"/>
          <a:stretch/>
        </p:blipFill>
        <p:spPr>
          <a:xfrm>
            <a:off x="6751768" y="1110520"/>
            <a:ext cx="3994617" cy="4637622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4BB1BDF-EAFF-49B6-ABF3-7F9B3201C9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3797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E53C99-5B21-453F-8249-56F78A90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Task 1 – Traffic Pattern 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B98E6E9-F3D9-869E-F153-330E0938C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6625" y="405928"/>
            <a:ext cx="7796540" cy="3997828"/>
          </a:xfrm>
        </p:spPr>
        <p:txBody>
          <a:bodyPr/>
          <a:lstStyle/>
          <a:p>
            <a:r>
              <a:rPr lang="en-US" altLang="zh-CN"/>
              <a:t>Overview From RiverMap</a:t>
            </a:r>
          </a:p>
          <a:p>
            <a:r>
              <a:rPr lang="en-US" altLang="zh-CN"/>
              <a:t>Drag Timeline For Rush Hour Analysis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686604-C9DF-5195-27E0-CBA9F292B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017" y="4663831"/>
            <a:ext cx="8913965" cy="156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00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80B527-EC57-51BA-F29A-178F200F1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Task 2 – Life pattern of a citizen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84E02A-5FC4-7694-EF52-BFBBBA413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内容占位符 4" descr="图示, 示意图&#10;&#10;描述已自动生成">
            <a:extLst>
              <a:ext uri="{FF2B5EF4-FFF2-40B4-BE49-F238E27FC236}">
                <a16:creationId xmlns:a16="http://schemas.microsoft.com/office/drawing/2014/main" id="{0423BD73-EE43-ADB7-E418-C07EFE9E94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229" r="-137" b="71739"/>
          <a:stretch/>
        </p:blipFill>
        <p:spPr>
          <a:xfrm>
            <a:off x="1621861" y="1560165"/>
            <a:ext cx="3630655" cy="2635915"/>
          </a:xfrm>
          <a:prstGeom prst="rect">
            <a:avLst/>
          </a:prstGeom>
        </p:spPr>
      </p:pic>
      <p:sp>
        <p:nvSpPr>
          <p:cNvPr id="6" name="箭头: 左 5">
            <a:extLst>
              <a:ext uri="{FF2B5EF4-FFF2-40B4-BE49-F238E27FC236}">
                <a16:creationId xmlns:a16="http://schemas.microsoft.com/office/drawing/2014/main" id="{89E6937F-3347-3F1E-8D3D-43D9FED9CBC0}"/>
              </a:ext>
            </a:extLst>
          </p:cNvPr>
          <p:cNvSpPr/>
          <p:nvPr/>
        </p:nvSpPr>
        <p:spPr>
          <a:xfrm>
            <a:off x="4766869" y="2212745"/>
            <a:ext cx="3810000" cy="1422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89AE45B-A9BB-EFBC-7F06-8B6AAC0C030E}"/>
              </a:ext>
            </a:extLst>
          </p:cNvPr>
          <p:cNvSpPr txBox="1"/>
          <p:nvPr/>
        </p:nvSpPr>
        <p:spPr>
          <a:xfrm>
            <a:off x="8106745" y="2515614"/>
            <a:ext cx="361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Click for interested </a:t>
            </a:r>
            <a:r>
              <a:rPr lang="en-US" altLang="zh-CN" dirty="0" err="1"/>
              <a:t>indivduals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73784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B2FF85-CF3D-C628-4849-0544D7B79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6468" y="1430085"/>
            <a:ext cx="7796540" cy="3997828"/>
          </a:xfrm>
        </p:spPr>
        <p:txBody>
          <a:bodyPr/>
          <a:lstStyle/>
          <a:p>
            <a:r>
              <a:rPr lang="en-US" altLang="zh-CN"/>
              <a:t>Show Overall Time&amp;Money Consumption of individuals</a:t>
            </a:r>
          </a:p>
          <a:p>
            <a:r>
              <a:rPr lang="en-US" altLang="zh-CN"/>
              <a:t>Show Daily Routines</a:t>
            </a:r>
            <a:endParaRPr lang="zh-CN" altLang="en-US" dirty="0"/>
          </a:p>
        </p:txBody>
      </p:sp>
      <p:pic>
        <p:nvPicPr>
          <p:cNvPr id="4" name="内容占位符 4" descr="图示, 示意图&#10;&#10;描述已自动生成">
            <a:extLst>
              <a:ext uri="{FF2B5EF4-FFF2-40B4-BE49-F238E27FC236}">
                <a16:creationId xmlns:a16="http://schemas.microsoft.com/office/drawing/2014/main" id="{5E8E56E2-A93E-DCAE-0ECC-38BB11D082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969" t="-459" r="-83" b="-1"/>
          <a:stretch/>
        </p:blipFill>
        <p:spPr>
          <a:xfrm>
            <a:off x="1348005" y="496625"/>
            <a:ext cx="2296112" cy="5864749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BC869489-A112-9097-A768-75923B7D2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438" y="808038"/>
            <a:ext cx="7958137" cy="1077912"/>
          </a:xfrm>
        </p:spPr>
        <p:txBody>
          <a:bodyPr/>
          <a:lstStyle/>
          <a:p>
            <a:r>
              <a:rPr lang="en-US" altLang="zh-CN"/>
              <a:t>Task 2 – Life pattern of a citizen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42803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BD1B4FB6-C31A-DFD8-380E-CCB1FA2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6531" y="495780"/>
            <a:ext cx="7958137" cy="1077912"/>
          </a:xfrm>
        </p:spPr>
        <p:txBody>
          <a:bodyPr/>
          <a:lstStyle/>
          <a:p>
            <a:r>
              <a:rPr lang="en-US" altLang="zh-CN" dirty="0"/>
              <a:t>More Details</a:t>
            </a:r>
            <a:endParaRPr lang="zh-CN" altLang="en-US" dirty="0"/>
          </a:p>
        </p:txBody>
      </p:sp>
      <p:pic>
        <p:nvPicPr>
          <p:cNvPr id="5" name="内容占位符 4" descr="图示, 示意图&#10;&#10;描述已自动生成">
            <a:extLst>
              <a:ext uri="{FF2B5EF4-FFF2-40B4-BE49-F238E27FC236}">
                <a16:creationId xmlns:a16="http://schemas.microsoft.com/office/drawing/2014/main" id="{06FD653D-2C57-F7CD-6301-A49E1EAA24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1" t="-230" r="79917" b="48265"/>
          <a:stretch/>
        </p:blipFill>
        <p:spPr>
          <a:xfrm>
            <a:off x="3059206" y="1589143"/>
            <a:ext cx="2909358" cy="3843881"/>
          </a:xfrm>
          <a:prstGeom prst="rect">
            <a:avLst/>
          </a:prstGeom>
        </p:spPr>
      </p:pic>
      <p:sp>
        <p:nvSpPr>
          <p:cNvPr id="8" name="箭头: 左 7">
            <a:extLst>
              <a:ext uri="{FF2B5EF4-FFF2-40B4-BE49-F238E27FC236}">
                <a16:creationId xmlns:a16="http://schemas.microsoft.com/office/drawing/2014/main" id="{CECC21C7-0768-A0DD-1C6A-C338D90B2B3A}"/>
              </a:ext>
            </a:extLst>
          </p:cNvPr>
          <p:cNvSpPr/>
          <p:nvPr/>
        </p:nvSpPr>
        <p:spPr>
          <a:xfrm rot="10059452">
            <a:off x="2450465" y="2897332"/>
            <a:ext cx="1081545" cy="27163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42475F1-4E85-ECEC-34CE-0235914AA50F}"/>
              </a:ext>
            </a:extLst>
          </p:cNvPr>
          <p:cNvSpPr txBox="1"/>
          <p:nvPr/>
        </p:nvSpPr>
        <p:spPr>
          <a:xfrm>
            <a:off x="20506" y="3326417"/>
            <a:ext cx="326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Choose an Interested Date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E459069-D855-47E5-B12B-0ADC501A6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2536" y="1712330"/>
            <a:ext cx="1721766" cy="2197359"/>
          </a:xfrm>
          <a:prstGeom prst="rect">
            <a:avLst/>
          </a:prstGeom>
        </p:spPr>
      </p:pic>
      <p:sp>
        <p:nvSpPr>
          <p:cNvPr id="12" name="箭头: 左 11">
            <a:extLst>
              <a:ext uri="{FF2B5EF4-FFF2-40B4-BE49-F238E27FC236}">
                <a16:creationId xmlns:a16="http://schemas.microsoft.com/office/drawing/2014/main" id="{62A10088-8147-532A-3806-E48AFD887314}"/>
              </a:ext>
            </a:extLst>
          </p:cNvPr>
          <p:cNvSpPr/>
          <p:nvPr/>
        </p:nvSpPr>
        <p:spPr>
          <a:xfrm rot="10064421">
            <a:off x="6047694" y="2503348"/>
            <a:ext cx="1079101" cy="2831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左 13">
            <a:extLst>
              <a:ext uri="{FF2B5EF4-FFF2-40B4-BE49-F238E27FC236}">
                <a16:creationId xmlns:a16="http://schemas.microsoft.com/office/drawing/2014/main" id="{AF3D1A9A-7CE2-18C9-7AED-8E7B21AEA33B}"/>
              </a:ext>
            </a:extLst>
          </p:cNvPr>
          <p:cNvSpPr/>
          <p:nvPr/>
        </p:nvSpPr>
        <p:spPr>
          <a:xfrm rot="12540942">
            <a:off x="6026050" y="4461399"/>
            <a:ext cx="1079101" cy="2831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内容占位符 4" descr="图示, 示意图&#10;&#10;描述已自动生成">
            <a:extLst>
              <a:ext uri="{FF2B5EF4-FFF2-40B4-BE49-F238E27FC236}">
                <a16:creationId xmlns:a16="http://schemas.microsoft.com/office/drawing/2014/main" id="{E472DA6A-FCE1-A4F7-6E77-BDAE0FA670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027" t="92012" r="212" b="550"/>
          <a:stretch/>
        </p:blipFill>
        <p:spPr>
          <a:xfrm>
            <a:off x="7726528" y="4988470"/>
            <a:ext cx="2713782" cy="55020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85F215B-4D12-8797-A89C-A03F535DE163}"/>
              </a:ext>
            </a:extLst>
          </p:cNvPr>
          <p:cNvSpPr txBox="1"/>
          <p:nvPr/>
        </p:nvSpPr>
        <p:spPr>
          <a:xfrm>
            <a:off x="6680241" y="1991771"/>
            <a:ext cx="326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Trajectory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C4301F9-1080-0072-791F-54F2A4B9A941}"/>
              </a:ext>
            </a:extLst>
          </p:cNvPr>
          <p:cNvSpPr txBox="1"/>
          <p:nvPr/>
        </p:nvSpPr>
        <p:spPr>
          <a:xfrm>
            <a:off x="6680241" y="4303848"/>
            <a:ext cx="326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Daily Routine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70191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麦迪逊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7453241-7E3B-42A5-BE0A-EDA7F3D107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7A758F0-393B-4B1D-982C-AD52A38C8387}">
  <ds:schemaRefs>
    <ds:schemaRef ds:uri="http://purl.org/dc/elements/1.1/"/>
    <ds:schemaRef ds:uri="http://purl.org/dc/dcmitype/"/>
    <ds:schemaRef ds:uri="http://purl.org/dc/terms/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16c05727-aa75-4e4a-9b5f-8a80a1165891"/>
    <ds:schemaRef ds:uri="71af3243-3dd4-4a8d-8c0d-dd76da1f02a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520C3BE9-B80F-42DD-B3CF-AC060017D10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健身麦迪逊设计</Template>
  <TotalTime>835</TotalTime>
  <Words>347</Words>
  <Application>Microsoft Office PowerPoint</Application>
  <PresentationFormat>宽屏</PresentationFormat>
  <Paragraphs>91</Paragraphs>
  <Slides>22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Microsoft YaHei UI</vt:lpstr>
      <vt:lpstr>Arial</vt:lpstr>
      <vt:lpstr>MS Shell Dlg 2</vt:lpstr>
      <vt:lpstr>Wingdings</vt:lpstr>
      <vt:lpstr>Wingdings 3</vt:lpstr>
      <vt:lpstr>麦迪逊</vt:lpstr>
      <vt:lpstr>Pattern of Life in ShanghaiTech City</vt:lpstr>
      <vt:lpstr>Topics</vt:lpstr>
      <vt:lpstr>PowerPoint 演示文稿</vt:lpstr>
      <vt:lpstr>At First Glance Overview City Pattern </vt:lpstr>
      <vt:lpstr>At First Glance Overview City Pattern </vt:lpstr>
      <vt:lpstr>Task 1 – Traffic Pattern </vt:lpstr>
      <vt:lpstr>Task 2 – Life pattern of a citizen</vt:lpstr>
      <vt:lpstr>Task 2 – Life pattern of a citizen</vt:lpstr>
      <vt:lpstr>More Details</vt:lpstr>
      <vt:lpstr>Data Preprocessing  </vt:lpstr>
      <vt:lpstr>Cluster Method</vt:lpstr>
      <vt:lpstr>Optimization – Traffic timeline analysis</vt:lpstr>
      <vt:lpstr>Histogram Equalization</vt:lpstr>
      <vt:lpstr> Anomaly First Month  Stable City Pattern  </vt:lpstr>
      <vt:lpstr> No CBD  </vt:lpstr>
      <vt:lpstr> Exist Potential Bottleneck Similar Speed  </vt:lpstr>
      <vt:lpstr>Short Work Hours</vt:lpstr>
      <vt:lpstr> Wierd</vt:lpstr>
      <vt:lpstr>Difference between weekdays &amp; weekends</vt:lpstr>
      <vt:lpstr>Abnormal Event</vt:lpstr>
      <vt:lpstr>分工 夏康杰：data preprocessing, map and traffic analysis  王芸飞：calendar, citizen cluster, life pattern analysis 贾舜康：monthly expenditure, design</vt:lpstr>
      <vt:lpstr>Thanks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Pattern of Life in ShanghaiTech City</dc:title>
  <dc:creator>贾 舜康</dc:creator>
  <cp:lastModifiedBy>贾 舜康</cp:lastModifiedBy>
  <cp:revision>65</cp:revision>
  <cp:lastPrinted>2024-05-15T05:21:24Z</cp:lastPrinted>
  <dcterms:created xsi:type="dcterms:W3CDTF">2024-05-15T04:19:37Z</dcterms:created>
  <dcterms:modified xsi:type="dcterms:W3CDTF">2024-05-15T18:15:24Z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